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7"/>
  </p:notesMasterIdLst>
  <p:sldIdLst>
    <p:sldId id="256" r:id="rId2"/>
    <p:sldId id="261" r:id="rId3"/>
    <p:sldId id="265" r:id="rId4"/>
    <p:sldId id="266" r:id="rId5"/>
    <p:sldId id="268" r:id="rId6"/>
    <p:sldId id="269" r:id="rId7"/>
    <p:sldId id="290" r:id="rId8"/>
    <p:sldId id="291" r:id="rId9"/>
    <p:sldId id="292" r:id="rId10"/>
    <p:sldId id="293" r:id="rId11"/>
    <p:sldId id="267" r:id="rId12"/>
    <p:sldId id="286" r:id="rId13"/>
    <p:sldId id="287" r:id="rId14"/>
    <p:sldId id="288" r:id="rId15"/>
    <p:sldId id="285" r:id="rId16"/>
    <p:sldId id="289" r:id="rId17"/>
    <p:sldId id="273" r:id="rId18"/>
    <p:sldId id="272" r:id="rId19"/>
    <p:sldId id="274" r:id="rId20"/>
    <p:sldId id="275" r:id="rId21"/>
    <p:sldId id="276" r:id="rId22"/>
    <p:sldId id="277" r:id="rId23"/>
    <p:sldId id="294" r:id="rId24"/>
    <p:sldId id="281" r:id="rId25"/>
    <p:sldId id="279" r:id="rId26"/>
    <p:sldId id="282" r:id="rId27"/>
    <p:sldId id="280" r:id="rId28"/>
    <p:sldId id="283" r:id="rId29"/>
    <p:sldId id="278" r:id="rId30"/>
    <p:sldId id="284" r:id="rId31"/>
    <p:sldId id="296" r:id="rId32"/>
    <p:sldId id="295" r:id="rId33"/>
    <p:sldId id="297" r:id="rId34"/>
    <p:sldId id="300" r:id="rId35"/>
    <p:sldId id="262" r:id="rId36"/>
  </p:sldIdLst>
  <p:sldSz cx="12192000" cy="6858000"/>
  <p:notesSz cx="6858000" cy="9144000"/>
  <p:embeddedFontLst>
    <p:embeddedFont>
      <p:font typeface="고도 M" panose="02000503000000020004" pitchFamily="2" charset="-127"/>
      <p:regular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0E8B3E-6B07-40E7-8F5D-31FA5E139BD1}" v="501" dt="2022-03-22T08:53:19.559"/>
    <p1510:client id="{730D433D-E90F-4AE3-94FF-D52D8499F800}" v="34" dt="2022-03-22T08:47:43.486"/>
    <p1510:client id="{B951C47C-26E2-41EC-8677-CE5177E2E959}" v="1061" dt="2022-03-22T09:02:46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6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01639-1782-4E18-8E4F-7F25AF117558}" type="datetimeFigureOut">
              <a:rPr lang="ko-KR" altLang="en-US" smtClean="0"/>
              <a:t>2022-04-10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8855DC-CBBA-4E4F-834A-6A5C3027A2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8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7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064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373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80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066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380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936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0067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76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074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228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264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75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3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651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30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622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8855DC-CBBA-4E4F-834A-6A5C3027A22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79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B7236-BC09-4D64-9590-C906D95A3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7986F2-95A1-48CC-9FD2-5EEF696F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4C227-10D7-4883-A304-00B06DD4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059545" cy="365125"/>
          </a:xfrm>
        </p:spPr>
        <p:txBody>
          <a:bodyPr/>
          <a:lstStyle/>
          <a:p>
            <a:r>
              <a:rPr lang="en-US" altLang="ko-KR" dirty="0"/>
              <a:t>Operating System: Address Translation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3A552-04A5-45C9-BCA0-3DD7B44D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AA673-18B2-4A41-B572-F8BC208D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7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795F1-F814-451B-81B0-FBEA2842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6F1631-E903-42F5-82BA-94D1FF9B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24FB94-3760-4A97-958A-54C60B80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99EF4-0EA2-4E39-ABAC-8DE2EF5FD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BA10BA-1CA9-4D75-9BD0-790F6799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684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364ED4-9567-480D-BF83-4DC6010243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E69088-0F5D-44C1-A26A-0B47FBE9D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E069F-BD84-4CBD-BDF5-D5BDBCDC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4DAE4D-F886-4455-86A2-31627413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B0160-13D4-4B09-8EEA-51DE9AB01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82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453E1-FB56-4A58-91D3-3D399395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7DA79B-2EBE-479A-8263-858C84581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C520C4-60B2-40A8-A6DA-E4F07552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18" y="6529820"/>
            <a:ext cx="3636818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2F0A5-D401-4E11-AC64-37C2134E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4854" y="6492874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DE3AD-87CD-4948-8DC8-193F45CB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18782" y="646689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426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48DC18-1B17-4B40-80ED-6DFB0D77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6CBD6C-68F3-4654-8825-A15EC5D1A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027A05-DDA2-4047-9937-C2C3A5E2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00400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DBC7C-24A3-47A6-80A0-26713381D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0A0E44-8DA3-42F7-9C48-CF3BCFFE3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22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16377-81D0-4929-9C14-4A9F64188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E9A909-63FC-48A7-B7CD-38DAABE47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688CB-3088-45E9-8EF9-3260D5BD2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EAADA-19B8-4AA6-8DE0-68C0A18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114964" cy="365125"/>
          </a:xfrm>
        </p:spPr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F9DB3E-994F-4499-99D2-100730CF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53D738-486A-4809-87A8-90C69941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782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8AB6DF-4442-41F2-8046-CE62301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AC4098-79B6-48C9-A93B-E218139D7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C635A3-D284-478F-99E1-DDA74A793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88C841-4CD0-4EF0-883F-BAE8139B5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B37FFE-0C18-4525-8A27-1834C8FAA9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4C17C8-AA5D-47BC-8C93-28683B70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D2BD37-3556-4FBE-A6AC-DB1EF9DB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C0DB6C-C963-4BD9-B7C0-7A93C0FD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84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92013-7F82-4987-912D-7D0982C8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E71E4F-1629-4828-B71D-70F6EBD1C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690DB-0001-472B-B21E-C9FDA84D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20C57C-013C-4A07-9891-0DD9DD1F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20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5EE0C9-162E-421E-B10A-A9D38026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3A45EC-DC55-4337-986F-F95919B7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DF4D4F-B4D7-4A48-B951-9D0580146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6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CA9FD-A0A0-40B1-B935-952E6A34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9D045E-A2BB-4FCA-9FD0-1C939166A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1A5F4B-260D-4CF1-BEF1-E574F281A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F32857-65E0-47D3-98B6-CE7D7DD4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738461-87F7-4633-82F7-4E367C36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765660-2E73-4B36-8EE9-5C524056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156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975A6-D787-4E4C-83BA-966FFF511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9BD0BE-947A-4DBA-9A70-BBBD9F07E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3B0FC0-C282-4C56-A305-D91BA4991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3FF7E8-BDD7-401B-B4C3-01C78C51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Direct Execution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6DB677-34CC-4FD6-9388-4621C3E5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AC7393-95C4-4CD7-BD74-DC5605FA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60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A69989-7FDF-49D8-9418-91FB59DA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2AC951-24A6-4AEC-816C-22921D96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5AD336-29EC-4094-9673-2B4C22B7A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338C-3070-4F34-A458-6D3B4234B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725EDF-FE88-40F8-A45E-3A8C5A90F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04418-8DA1-45F8-B114-AE28AC69F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020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06C7B-F23C-4301-833B-ADEBABE2F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904" y="1272341"/>
            <a:ext cx="7349415" cy="2080727"/>
          </a:xfrm>
        </p:spPr>
        <p:txBody>
          <a:bodyPr>
            <a:normAutofit/>
          </a:bodyPr>
          <a:lstStyle/>
          <a:p>
            <a:pPr algn="l"/>
            <a:r>
              <a:rPr lang="en-US" altLang="ko-KR" sz="66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 System</a:t>
            </a:r>
            <a:br>
              <a:rPr lang="en-US" altLang="ko-KR" sz="66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4800" dirty="0"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66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1C7332-9ADC-4F06-8FFE-E52C725FE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2671" y="5184510"/>
            <a:ext cx="7562914" cy="1222310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 이름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F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조</a:t>
            </a:r>
            <a:endParaRPr lang="en-US" altLang="ko-KR" sz="20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구성원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홍득기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(20163089)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안성민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(20173065)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신재하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(20193066)</a:t>
            </a:r>
          </a:p>
          <a:p>
            <a:pPr algn="l"/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발표일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: 4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월 </a:t>
            </a:r>
            <a:r>
              <a:rPr lang="en-US" altLang="ko-KR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11</a:t>
            </a:r>
            <a:r>
              <a:rPr lang="ko-KR" altLang="en-US" sz="20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CF86E7-68C1-4051-ADF4-B68D5671FF6A}"/>
              </a:ext>
            </a:extLst>
          </p:cNvPr>
          <p:cNvSpPr/>
          <p:nvPr/>
        </p:nvSpPr>
        <p:spPr>
          <a:xfrm>
            <a:off x="0" y="6503437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A49EB6-5D13-4B0A-A9D1-68D1058DEC18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481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8923092" y="4610325"/>
            <a:ext cx="1351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더한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주소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BEEC976-092F-41CD-A47C-5037A3C69BDF}"/>
              </a:ext>
            </a:extLst>
          </p:cNvPr>
          <p:cNvSpPr/>
          <p:nvPr/>
        </p:nvSpPr>
        <p:spPr>
          <a:xfrm>
            <a:off x="8700950" y="4495020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EED3DFB-6F55-4913-BCD6-DE3F893DD03C}"/>
              </a:ext>
            </a:extLst>
          </p:cNvPr>
          <p:cNvSpPr/>
          <p:nvPr/>
        </p:nvSpPr>
        <p:spPr>
          <a:xfrm>
            <a:off x="8700950" y="4035516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CED1B9-2E87-4CB2-9C40-A859A215F3E3}"/>
              </a:ext>
            </a:extLst>
          </p:cNvPr>
          <p:cNvSpPr txBox="1"/>
          <p:nvPr/>
        </p:nvSpPr>
        <p:spPr>
          <a:xfrm>
            <a:off x="6400718" y="5504935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를 메모리에 다시 저장</a:t>
            </a:r>
          </a:p>
        </p:txBody>
      </p:sp>
    </p:spTree>
    <p:extLst>
      <p:ext uri="{BB962C8B-B14F-4D97-AF65-F5344CB8AC3E}">
        <p14:creationId xmlns:p14="http://schemas.microsoft.com/office/powerpoint/2010/main" val="1400012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1260E12-A5B2-4A1D-90A9-934D08C7FB67}"/>
              </a:ext>
            </a:extLst>
          </p:cNvPr>
          <p:cNvSpPr/>
          <p:nvPr/>
        </p:nvSpPr>
        <p:spPr>
          <a:xfrm>
            <a:off x="7933976" y="2062920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75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DF5C84-E00F-4811-886D-886C6C515C25}"/>
              </a:ext>
            </a:extLst>
          </p:cNvPr>
          <p:cNvSpPr/>
          <p:nvPr/>
        </p:nvSpPr>
        <p:spPr>
          <a:xfrm>
            <a:off x="7933976" y="2062920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019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4182943-DB16-47C6-ADCD-3AFEF1CF863C}"/>
              </a:ext>
            </a:extLst>
          </p:cNvPr>
          <p:cNvSpPr/>
          <p:nvPr/>
        </p:nvSpPr>
        <p:spPr>
          <a:xfrm>
            <a:off x="7933976" y="2318557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10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BFAB1A-5BCA-460A-B889-C7B94FA56CB5}"/>
              </a:ext>
            </a:extLst>
          </p:cNvPr>
          <p:cNvSpPr/>
          <p:nvPr/>
        </p:nvSpPr>
        <p:spPr>
          <a:xfrm>
            <a:off x="7933976" y="2318557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66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F286915-5919-4EC6-B075-7741B6B0FD1C}"/>
              </a:ext>
            </a:extLst>
          </p:cNvPr>
          <p:cNvSpPr/>
          <p:nvPr/>
        </p:nvSpPr>
        <p:spPr>
          <a:xfrm>
            <a:off x="7933976" y="2593858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012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06663" y="2024568"/>
            <a:ext cx="5973817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 관점에서 메모리 접근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명령을 실행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명령어를 가져옴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135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명령을 실행함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F2503B-B5C3-473C-BC7A-E72F4F252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3" t="1649" r="21931" b="84778"/>
          <a:stretch/>
        </p:blipFill>
        <p:spPr bwMode="auto">
          <a:xfrm>
            <a:off x="7018425" y="1895956"/>
            <a:ext cx="4800713" cy="2075102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300B6EF4-8DC4-4B91-BA66-154F93D8E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7" t="84393" r="19517" b="6541"/>
          <a:stretch/>
        </p:blipFill>
        <p:spPr bwMode="auto">
          <a:xfrm>
            <a:off x="7206198" y="4649077"/>
            <a:ext cx="4800713" cy="1386114"/>
          </a:xfrm>
          <a:prstGeom prst="rect">
            <a:avLst/>
          </a:prstGeom>
          <a:noFill/>
          <a:ln w="571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6301C-401B-4B28-AAA2-B02ACB47473A}"/>
              </a:ext>
            </a:extLst>
          </p:cNvPr>
          <p:cNvCxnSpPr>
            <a:cxnSpLocks/>
          </p:cNvCxnSpPr>
          <p:nvPr/>
        </p:nvCxnSpPr>
        <p:spPr>
          <a:xfrm>
            <a:off x="846328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E2D2956-8B29-4D88-B597-07286E0705A8}"/>
              </a:ext>
            </a:extLst>
          </p:cNvPr>
          <p:cNvCxnSpPr>
            <a:cxnSpLocks/>
          </p:cNvCxnSpPr>
          <p:nvPr/>
        </p:nvCxnSpPr>
        <p:spPr>
          <a:xfrm>
            <a:off x="11318240" y="3971058"/>
            <a:ext cx="0" cy="73152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2C36448-0363-4687-838D-6C1C6D971612}"/>
              </a:ext>
            </a:extLst>
          </p:cNvPr>
          <p:cNvSpPr/>
          <p:nvPr/>
        </p:nvSpPr>
        <p:spPr>
          <a:xfrm>
            <a:off x="7933976" y="2593858"/>
            <a:ext cx="3491108" cy="338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72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 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143p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116193F-3249-482E-9CB4-03D9E2431597}"/>
              </a:ext>
            </a:extLst>
          </p:cNvPr>
          <p:cNvSpPr/>
          <p:nvPr/>
        </p:nvSpPr>
        <p:spPr>
          <a:xfrm>
            <a:off x="8681885" y="3091129"/>
            <a:ext cx="2595716" cy="1672493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5419E8-8A8B-42B0-9A43-72E59E679EDD}"/>
              </a:ext>
            </a:extLst>
          </p:cNvPr>
          <p:cNvSpPr/>
          <p:nvPr/>
        </p:nvSpPr>
        <p:spPr>
          <a:xfrm>
            <a:off x="1801210" y="1876650"/>
            <a:ext cx="1236251" cy="4192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D2056B7-3AA0-48ED-B340-F6310D6CA9CB}"/>
              </a:ext>
            </a:extLst>
          </p:cNvPr>
          <p:cNvSpPr/>
          <p:nvPr/>
        </p:nvSpPr>
        <p:spPr>
          <a:xfrm>
            <a:off x="9361617" y="351144"/>
            <a:ext cx="1236251" cy="4192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</p:spTree>
    <p:extLst>
      <p:ext uri="{BB962C8B-B14F-4D97-AF65-F5344CB8AC3E}">
        <p14:creationId xmlns:p14="http://schemas.microsoft.com/office/powerpoint/2010/main" val="3977519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143p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8681886" y="3128068"/>
            <a:ext cx="2595715" cy="1639760"/>
            <a:chOff x="9311149" y="2008823"/>
            <a:chExt cx="2143432" cy="393859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8823"/>
              <a:ext cx="2143432" cy="73737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20638"/>
              <a:ext cx="2143432" cy="1618739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153348"/>
              <a:ext cx="2143432" cy="79406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29618"/>
              <a:ext cx="0" cy="50636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96A4745-3D92-4202-9574-7CF15C2A87CE}"/>
              </a:ext>
            </a:extLst>
          </p:cNvPr>
          <p:cNvCxnSpPr>
            <a:cxnSpLocks/>
          </p:cNvCxnSpPr>
          <p:nvPr/>
        </p:nvCxnSpPr>
        <p:spPr>
          <a:xfrm>
            <a:off x="7443019" y="4283177"/>
            <a:ext cx="11309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04574AD-3AA4-40ED-9D99-28E07A4FEF08}"/>
              </a:ext>
            </a:extLst>
          </p:cNvPr>
          <p:cNvSpPr txBox="1"/>
          <p:nvPr/>
        </p:nvSpPr>
        <p:spPr>
          <a:xfrm>
            <a:off x="5488724" y="4098511"/>
            <a:ext cx="208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재배치된 프로세스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6467C6-00E4-485C-ABC2-C600A378CACB}"/>
              </a:ext>
            </a:extLst>
          </p:cNvPr>
          <p:cNvSpPr txBox="1"/>
          <p:nvPr/>
        </p:nvSpPr>
        <p:spPr>
          <a:xfrm>
            <a:off x="403340" y="2059394"/>
            <a:ext cx="6526991" cy="17748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 관점에서는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부터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운영체제는 프로세스를 물리 메모리 주소가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이 아닌 곳에 위치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625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681885" y="506009"/>
            <a:ext cx="2595716" cy="13344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E245BE-74A1-45A9-8030-578476779B03}"/>
              </a:ext>
            </a:extLst>
          </p:cNvPr>
          <p:cNvSpPr/>
          <p:nvPr/>
        </p:nvSpPr>
        <p:spPr>
          <a:xfrm>
            <a:off x="8681885" y="1805909"/>
            <a:ext cx="2595716" cy="1324227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A11C4F-D196-45F3-AD2A-3D5EFE4D06DB}"/>
              </a:ext>
            </a:extLst>
          </p:cNvPr>
          <p:cNvSpPr/>
          <p:nvPr/>
        </p:nvSpPr>
        <p:spPr>
          <a:xfrm>
            <a:off x="8681885" y="3130416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Code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4C8D5E-2CE9-4DAC-A9F7-81949643AECF}"/>
              </a:ext>
            </a:extLst>
          </p:cNvPr>
          <p:cNvSpPr/>
          <p:nvPr/>
        </p:nvSpPr>
        <p:spPr>
          <a:xfrm>
            <a:off x="8681885" y="3755177"/>
            <a:ext cx="2595716" cy="68969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(allocated but 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4083BE-7639-44E9-B265-9EB45AEA64E3}"/>
              </a:ext>
            </a:extLst>
          </p:cNvPr>
          <p:cNvSpPr/>
          <p:nvPr/>
        </p:nvSpPr>
        <p:spPr>
          <a:xfrm>
            <a:off x="8681885" y="3444360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Heap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6C59FF3-B8F0-4CC0-9D4F-C74259700FE1}"/>
              </a:ext>
            </a:extLst>
          </p:cNvPr>
          <p:cNvSpPr/>
          <p:nvPr/>
        </p:nvSpPr>
        <p:spPr>
          <a:xfrm>
            <a:off x="8681885" y="4441325"/>
            <a:ext cx="2595716" cy="31454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Stack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BB31ED-B208-4929-8309-F0E6F5991E14}"/>
              </a:ext>
            </a:extLst>
          </p:cNvPr>
          <p:cNvSpPr/>
          <p:nvPr/>
        </p:nvSpPr>
        <p:spPr>
          <a:xfrm>
            <a:off x="8681885" y="4763622"/>
            <a:ext cx="2595716" cy="1266038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(not in use)</a:t>
            </a:r>
            <a:endParaRPr lang="ko-KR" altLang="en-US" sz="16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75639" y="1686051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9" y="2946110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9" y="464171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9" y="5698443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065C5A9-AB93-4E98-BAA5-D907B45DF82D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EC5C448-EFEB-46DF-A7AA-A438A23E78BD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D11C47FB-EFAC-40B5-8F95-CEC06D5F9B95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349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8D2E06-88F0-4728-A92D-5F172783344A}"/>
              </a:ext>
            </a:extLst>
          </p:cNvPr>
          <p:cNvCxnSpPr>
            <a:cxnSpLocks/>
          </p:cNvCxnSpPr>
          <p:nvPr/>
        </p:nvCxnSpPr>
        <p:spPr>
          <a:xfrm>
            <a:off x="375250" y="3642164"/>
            <a:ext cx="66973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7E9D54F-3C88-4A05-B5BB-5398C50D4112}"/>
              </a:ext>
            </a:extLst>
          </p:cNvPr>
          <p:cNvCxnSpPr>
            <a:cxnSpLocks/>
          </p:cNvCxnSpPr>
          <p:nvPr/>
        </p:nvCxnSpPr>
        <p:spPr>
          <a:xfrm>
            <a:off x="354561" y="2458824"/>
            <a:ext cx="665272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66389F3-C090-4603-8062-4C94300178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48"/>
          <a:stretch/>
        </p:blipFill>
        <p:spPr>
          <a:xfrm>
            <a:off x="6416793" y="1543024"/>
            <a:ext cx="4226326" cy="241988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022BC5-2C90-4C5B-A4E5-BE5A70D1AABE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8B06257-EF6F-404F-B323-74A59259F19A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CE5BD2B-B739-4DC7-9EC8-26DF4F6E83AF}"/>
              </a:ext>
            </a:extLst>
          </p:cNvPr>
          <p:cNvCxnSpPr>
            <a:cxnSpLocks/>
          </p:cNvCxnSpPr>
          <p:nvPr/>
        </p:nvCxnSpPr>
        <p:spPr>
          <a:xfrm>
            <a:off x="1548881" y="1317379"/>
            <a:ext cx="0" cy="4816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00320D-13FC-435A-819F-0ACDE5967B83}"/>
              </a:ext>
            </a:extLst>
          </p:cNvPr>
          <p:cNvSpPr txBox="1"/>
          <p:nvPr/>
        </p:nvSpPr>
        <p:spPr>
          <a:xfrm>
            <a:off x="279917" y="498809"/>
            <a:ext cx="253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22437-24C8-422A-AD3B-B8BCAD10F0CE}"/>
              </a:ext>
            </a:extLst>
          </p:cNvPr>
          <p:cNvSpPr txBox="1"/>
          <p:nvPr/>
        </p:nvSpPr>
        <p:spPr>
          <a:xfrm>
            <a:off x="375249" y="1594927"/>
            <a:ext cx="1099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4/04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2BD8A7-A1EA-4423-A972-9F85A316B14E}"/>
              </a:ext>
            </a:extLst>
          </p:cNvPr>
          <p:cNvSpPr txBox="1"/>
          <p:nvPr/>
        </p:nvSpPr>
        <p:spPr>
          <a:xfrm>
            <a:off x="354560" y="2793086"/>
            <a:ext cx="1194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4/09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E580E3-FAA1-40A7-8256-0091A481F45D}"/>
              </a:ext>
            </a:extLst>
          </p:cNvPr>
          <p:cNvSpPr txBox="1"/>
          <p:nvPr/>
        </p:nvSpPr>
        <p:spPr>
          <a:xfrm>
            <a:off x="354561" y="3990569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4/10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F2F6A-9073-4344-9FEA-670C37F90005}"/>
              </a:ext>
            </a:extLst>
          </p:cNvPr>
          <p:cNvCxnSpPr>
            <a:cxnSpLocks/>
          </p:cNvCxnSpPr>
          <p:nvPr/>
        </p:nvCxnSpPr>
        <p:spPr>
          <a:xfrm>
            <a:off x="408991" y="4881673"/>
            <a:ext cx="666361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E9EAFD-CA39-4F2B-AFEF-D111C3C73DD5}"/>
              </a:ext>
            </a:extLst>
          </p:cNvPr>
          <p:cNvSpPr txBox="1"/>
          <p:nvPr/>
        </p:nvSpPr>
        <p:spPr>
          <a:xfrm>
            <a:off x="354561" y="5188003"/>
            <a:ext cx="1026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4/11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84EAD-B9B1-45E9-B2ED-D1E5F4F1FC26}"/>
              </a:ext>
            </a:extLst>
          </p:cNvPr>
          <p:cNvSpPr txBox="1"/>
          <p:nvPr/>
        </p:nvSpPr>
        <p:spPr>
          <a:xfrm>
            <a:off x="1716833" y="158930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일정 생성 및 개인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Study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A32DAF-1EF1-4BD8-9122-19BEE1DCDEBC}"/>
              </a:ext>
            </a:extLst>
          </p:cNvPr>
          <p:cNvSpPr txBox="1"/>
          <p:nvPr/>
        </p:nvSpPr>
        <p:spPr>
          <a:xfrm>
            <a:off x="1716831" y="2759946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0E2E44-5485-4311-87C1-D8954DDBC351}"/>
              </a:ext>
            </a:extLst>
          </p:cNvPr>
          <p:cNvSpPr txBox="1"/>
          <p:nvPr/>
        </p:nvSpPr>
        <p:spPr>
          <a:xfrm>
            <a:off x="1716833" y="3944680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2</a:t>
            </a:r>
            <a:r>
              <a:rPr lang="ko-KR" altLang="en-US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차 미팅 </a:t>
            </a:r>
            <a:r>
              <a:rPr lang="en-US" altLang="ko-KR" sz="3200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(Zoom) </a:t>
            </a:r>
            <a:endParaRPr lang="ko-KR" altLang="en-US" sz="3200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DCC818-6D49-4778-9D8C-DE87969B1FC1}"/>
              </a:ext>
            </a:extLst>
          </p:cNvPr>
          <p:cNvSpPr txBox="1"/>
          <p:nvPr/>
        </p:nvSpPr>
        <p:spPr>
          <a:xfrm>
            <a:off x="1716832" y="5184188"/>
            <a:ext cx="9694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발표</a:t>
            </a: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A3D753-0B49-4CF2-8930-B246CABE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3AC60A23-13A6-4B5A-ADF8-45AD23DB0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607" y="3083264"/>
            <a:ext cx="4065716" cy="274908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61213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FC318B-E2CB-4E82-A40E-2E8B23C866EE}"/>
              </a:ext>
            </a:extLst>
          </p:cNvPr>
          <p:cNvSpPr/>
          <p:nvPr/>
        </p:nvSpPr>
        <p:spPr>
          <a:xfrm>
            <a:off x="4538185" y="4776767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7EBC620-872C-429F-8AFE-9E2709D9D07C}"/>
              </a:ext>
            </a:extLst>
          </p:cNvPr>
          <p:cNvSpPr txBox="1"/>
          <p:nvPr/>
        </p:nvSpPr>
        <p:spPr>
          <a:xfrm>
            <a:off x="4105566" y="441666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47EDF2E-272F-4337-8A38-0BF71C8A55B9}"/>
              </a:ext>
            </a:extLst>
          </p:cNvPr>
          <p:cNvCxnSpPr>
            <a:stCxn id="33" idx="1"/>
          </p:cNvCxnSpPr>
          <p:nvPr/>
        </p:nvCxnSpPr>
        <p:spPr>
          <a:xfrm rot="10800000" flipV="1">
            <a:off x="3564797" y="4998455"/>
            <a:ext cx="973388" cy="913766"/>
          </a:xfrm>
          <a:prstGeom prst="bentConnector3">
            <a:avLst>
              <a:gd name="adj1" fmla="val 24747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687618" y="2621044"/>
            <a:ext cx="4816764" cy="19595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&lt;=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Virtual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&lt;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고도 M" panose="02000503000000020004" pitchFamily="2" charset="-127"/>
                <a:ea typeface="고도 M" panose="02000503000000020004" pitchFamily="2" charset="-127"/>
              </a:rPr>
              <a:t>할당받은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주소공간은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까지만 사용할 수 있음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bounds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보다 큰 가상주소 또는 음수인 가상주소 참조 시 프로세스 종료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319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E6E7C7D-2A82-4FCA-B717-205EC2DCC645}"/>
              </a:ext>
            </a:extLst>
          </p:cNvPr>
          <p:cNvCxnSpPr>
            <a:cxnSpLocks/>
          </p:cNvCxnSpPr>
          <p:nvPr/>
        </p:nvCxnSpPr>
        <p:spPr>
          <a:xfrm flipV="1">
            <a:off x="3491052" y="4762942"/>
            <a:ext cx="5209898" cy="1151422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Base &amp; Bound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142p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C0FABF8-1A16-468B-BBE9-21E77D420C96}"/>
              </a:ext>
            </a:extLst>
          </p:cNvPr>
          <p:cNvGrpSpPr/>
          <p:nvPr/>
        </p:nvGrpSpPr>
        <p:grpSpPr>
          <a:xfrm>
            <a:off x="7836309" y="379762"/>
            <a:ext cx="3441292" cy="5688013"/>
            <a:chOff x="7836309" y="379762"/>
            <a:chExt cx="3441292" cy="568801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A56FC70-9AB4-401B-8F3C-B55BAA087D1F}"/>
                </a:ext>
              </a:extLst>
            </p:cNvPr>
            <p:cNvSpPr/>
            <p:nvPr/>
          </p:nvSpPr>
          <p:spPr>
            <a:xfrm>
              <a:off x="8681885" y="506009"/>
              <a:ext cx="2595716" cy="1334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Operating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 </a:t>
              </a:r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System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BE245BE-74A1-45A9-8030-578476779B03}"/>
                </a:ext>
              </a:extLst>
            </p:cNvPr>
            <p:cNvSpPr/>
            <p:nvPr/>
          </p:nvSpPr>
          <p:spPr>
            <a:xfrm>
              <a:off x="8681885" y="1805909"/>
              <a:ext cx="2595716" cy="1324227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0A11C4F-D196-45F3-AD2A-3D5EFE4D06DB}"/>
                </a:ext>
              </a:extLst>
            </p:cNvPr>
            <p:cNvSpPr/>
            <p:nvPr/>
          </p:nvSpPr>
          <p:spPr>
            <a:xfrm>
              <a:off x="8681885" y="3130416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64C8D5E-2CE9-4DAC-A9F7-81949643AECF}"/>
                </a:ext>
              </a:extLst>
            </p:cNvPr>
            <p:cNvSpPr/>
            <p:nvPr/>
          </p:nvSpPr>
          <p:spPr>
            <a:xfrm>
              <a:off x="8681885" y="3755177"/>
              <a:ext cx="2595716" cy="68969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94083BE-7639-44E9-B265-9EB45AEA64E3}"/>
                </a:ext>
              </a:extLst>
            </p:cNvPr>
            <p:cNvSpPr/>
            <p:nvPr/>
          </p:nvSpPr>
          <p:spPr>
            <a:xfrm>
              <a:off x="8681885" y="3444360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6C59FF3-B8F0-4CC0-9D4F-C74259700FE1}"/>
                </a:ext>
              </a:extLst>
            </p:cNvPr>
            <p:cNvSpPr/>
            <p:nvPr/>
          </p:nvSpPr>
          <p:spPr>
            <a:xfrm>
              <a:off x="8681885" y="4441325"/>
              <a:ext cx="2595716" cy="31454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0BB31ED-B208-4929-8309-F0E6F5991E14}"/>
                </a:ext>
              </a:extLst>
            </p:cNvPr>
            <p:cNvSpPr/>
            <p:nvPr/>
          </p:nvSpPr>
          <p:spPr>
            <a:xfrm>
              <a:off x="8681885" y="4763622"/>
              <a:ext cx="2595716" cy="1266038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(not in use)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BB4E70-0497-40A5-B5C9-3A4A557F139B}"/>
                </a:ext>
              </a:extLst>
            </p:cNvPr>
            <p:cNvSpPr txBox="1"/>
            <p:nvPr/>
          </p:nvSpPr>
          <p:spPr>
            <a:xfrm>
              <a:off x="7836309" y="379762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69AFC7-760B-4D03-90E2-3546219168E3}"/>
                </a:ext>
              </a:extLst>
            </p:cNvPr>
            <p:cNvSpPr txBox="1"/>
            <p:nvPr/>
          </p:nvSpPr>
          <p:spPr>
            <a:xfrm>
              <a:off x="7875639" y="168605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43DF1D0-296A-4DE5-9682-CDBE68D46514}"/>
                </a:ext>
              </a:extLst>
            </p:cNvPr>
            <p:cNvSpPr txBox="1"/>
            <p:nvPr/>
          </p:nvSpPr>
          <p:spPr>
            <a:xfrm>
              <a:off x="7836309" y="294611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9DE550-A9C7-46CE-9C56-4CC7CD17B90F}"/>
                </a:ext>
              </a:extLst>
            </p:cNvPr>
            <p:cNvSpPr txBox="1"/>
            <p:nvPr/>
          </p:nvSpPr>
          <p:spPr>
            <a:xfrm>
              <a:off x="7836309" y="464171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48KB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1EAAE7-79E8-4321-8031-B32120B41CA9}"/>
                </a:ext>
              </a:extLst>
            </p:cNvPr>
            <p:cNvSpPr txBox="1"/>
            <p:nvPr/>
          </p:nvSpPr>
          <p:spPr>
            <a:xfrm>
              <a:off x="7836309" y="5698443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64KB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290963-25DF-4FB0-8E2E-2FE64627BC47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5EFB389-FE32-4F86-A35E-B89FC994CC06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DA0EC0A-2CC8-4396-A3E4-F9E5BEFA3229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A5FA6EE-718D-4241-B1D6-1E9098EE4987}"/>
              </a:ext>
            </a:extLst>
          </p:cNvPr>
          <p:cNvCxnSpPr/>
          <p:nvPr/>
        </p:nvCxnSpPr>
        <p:spPr>
          <a:xfrm>
            <a:off x="3491052" y="2030785"/>
            <a:ext cx="5190833" cy="1099351"/>
          </a:xfrm>
          <a:prstGeom prst="line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1225404-5B27-4D4A-8763-F3007498F997}"/>
              </a:ext>
            </a:extLst>
          </p:cNvPr>
          <p:cNvSpPr txBox="1"/>
          <p:nvPr/>
        </p:nvSpPr>
        <p:spPr>
          <a:xfrm>
            <a:off x="3539617" y="3930137"/>
            <a:ext cx="5040294" cy="10259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Physical Address = Virtual Address + Base</a:t>
            </a:r>
          </a:p>
          <a:p>
            <a:pPr marL="742950" lvl="1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물리적 주소는 가상 주소에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값을 </a:t>
            </a:r>
            <a:b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더하여 변환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3B17A7E-A3B6-41E9-8D1C-E518D436119E}"/>
              </a:ext>
            </a:extLst>
          </p:cNvPr>
          <p:cNvCxnSpPr>
            <a:cxnSpLocks/>
          </p:cNvCxnSpPr>
          <p:nvPr/>
        </p:nvCxnSpPr>
        <p:spPr>
          <a:xfrm>
            <a:off x="6888095" y="3130136"/>
            <a:ext cx="948214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A2FB25D-C109-40BA-8285-0CBB4AAA633E}"/>
              </a:ext>
            </a:extLst>
          </p:cNvPr>
          <p:cNvSpPr/>
          <p:nvPr/>
        </p:nvSpPr>
        <p:spPr>
          <a:xfrm>
            <a:off x="5609901" y="2978178"/>
            <a:ext cx="1278194" cy="443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AF279D-AF4A-4439-87C3-57D8498A31CD}"/>
              </a:ext>
            </a:extLst>
          </p:cNvPr>
          <p:cNvSpPr txBox="1"/>
          <p:nvPr/>
        </p:nvSpPr>
        <p:spPr>
          <a:xfrm>
            <a:off x="5177282" y="3437938"/>
            <a:ext cx="2143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Base register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8647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8158217" cy="12208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 관리 장치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(Memory Management Unit – MMU)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 메모리에 접근 하는 것을  관리하는 하드웨어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실제 물리주소로 변환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8EC209CC-DB16-4005-BE31-0A7537BC31B4}"/>
              </a:ext>
            </a:extLst>
          </p:cNvPr>
          <p:cNvSpPr/>
          <p:nvPr/>
        </p:nvSpPr>
        <p:spPr>
          <a:xfrm>
            <a:off x="1239520" y="3684496"/>
            <a:ext cx="2072640" cy="190197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413D7130-06BF-4814-9C44-00C87761589B}"/>
              </a:ext>
            </a:extLst>
          </p:cNvPr>
          <p:cNvSpPr/>
          <p:nvPr/>
        </p:nvSpPr>
        <p:spPr>
          <a:xfrm>
            <a:off x="5273040" y="3819308"/>
            <a:ext cx="1767840" cy="923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MMU</a:t>
            </a:r>
            <a:endParaRPr lang="ko-KR" altLang="en-US" sz="40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AD00438-72E0-4733-AB3A-82B87C9E6257}"/>
              </a:ext>
            </a:extLst>
          </p:cNvPr>
          <p:cNvSpPr/>
          <p:nvPr/>
        </p:nvSpPr>
        <p:spPr>
          <a:xfrm>
            <a:off x="8930640" y="3758348"/>
            <a:ext cx="1767840" cy="161089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Memory</a:t>
            </a:r>
            <a:endParaRPr lang="ko-KR" altLang="en-US" sz="3200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62C4B3F4-AAD6-437B-B79A-2D2F5E255484}"/>
              </a:ext>
            </a:extLst>
          </p:cNvPr>
          <p:cNvCxnSpPr/>
          <p:nvPr/>
        </p:nvCxnSpPr>
        <p:spPr>
          <a:xfrm>
            <a:off x="3423920" y="433832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9A6AF501-8435-4572-A052-6F322C17E60C}"/>
              </a:ext>
            </a:extLst>
          </p:cNvPr>
          <p:cNvCxnSpPr/>
          <p:nvPr/>
        </p:nvCxnSpPr>
        <p:spPr>
          <a:xfrm>
            <a:off x="7122160" y="4348480"/>
            <a:ext cx="1727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326EE56-DC57-4FC4-B2C6-3821D7881974}"/>
              </a:ext>
            </a:extLst>
          </p:cNvPr>
          <p:cNvSpPr txBox="1"/>
          <p:nvPr/>
        </p:nvSpPr>
        <p:spPr>
          <a:xfrm>
            <a:off x="3626658" y="4399253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CF2ED63-76AC-4356-87A8-428A0E197CB1}"/>
              </a:ext>
            </a:extLst>
          </p:cNvPr>
          <p:cNvSpPr txBox="1"/>
          <p:nvPr/>
        </p:nvSpPr>
        <p:spPr>
          <a:xfrm>
            <a:off x="7324898" y="4417346"/>
            <a:ext cx="132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</p:spTree>
    <p:extLst>
      <p:ext uri="{BB962C8B-B14F-4D97-AF65-F5344CB8AC3E}">
        <p14:creationId xmlns:p14="http://schemas.microsoft.com/office/powerpoint/2010/main" val="4290629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 flipH="1">
            <a:off x="3630889" y="1864058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7076B914-2571-4323-ABCA-A43F1169235C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C6598984-A467-4288-A950-BBD196831CBF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C0A11C4F-D196-45F3-AD2A-3D5EFE4D06D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64C8D5E-2CE9-4DAC-A9F7-81949643AEC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394083BE-7639-44E9-B265-9EB45AEA64E3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66C59FF3-B8F0-4CC0-9D4F-C74259700FE1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50BB31ED-B208-4929-8309-F0E6F5991E1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69AFC7-760B-4D03-90E2-3546219168E3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43DF1D0-296A-4DE5-9682-CDBE68D46514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96528114-657E-4AE0-8C8B-C79A02A830C2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38857E28-0C65-4779-94FE-F983089D508E}"/>
              </a:ext>
            </a:extLst>
          </p:cNvPr>
          <p:cNvCxnSpPr>
            <a:cxnSpLocks/>
          </p:cNvCxnSpPr>
          <p:nvPr/>
        </p:nvCxnSpPr>
        <p:spPr>
          <a:xfrm>
            <a:off x="1347620" y="20307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820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45950FC-4E39-4687-9066-FB7EE3D08E11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E993546-E1FF-48E5-B7A6-F59F9906D9A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D7080E-378B-4417-8108-71B01C2352E1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5351C82-80B9-48C6-949A-E5B6C3632B9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 + 16 KB = 16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68068A9F-FCD5-479B-AF91-A93CF12A1EC8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9C824685-3555-471A-84B8-85E66CDFB7B4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14311554-176C-4F6D-891C-C61D56C96D4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B904C568-EFF8-4FB2-94CA-EC9D5C32DFE7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8EEA173B-8854-43E8-8F5D-B213C1A9F265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11248B89-6787-4E0B-959D-C3EDE8192FE9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ECC437FA-67DD-4E17-8B0C-2156E2243FB1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7FF98D3-9755-4968-9B64-BED4DECFD4A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134AF6CE-A33B-4B83-9CFF-8312FC7705A7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97A4243A-8DEA-4837-B531-D3B820683208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E39833E7-9ED7-4F66-9DC0-40DD365CD417}"/>
              </a:ext>
            </a:extLst>
          </p:cNvPr>
          <p:cNvSpPr/>
          <p:nvPr/>
        </p:nvSpPr>
        <p:spPr>
          <a:xfrm>
            <a:off x="8561824" y="3303555"/>
            <a:ext cx="535802" cy="36176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!!직선 연결선 68">
            <a:extLst>
              <a:ext uri="{FF2B5EF4-FFF2-40B4-BE49-F238E27FC236}">
                <a16:creationId xmlns:a16="http://schemas.microsoft.com/office/drawing/2014/main" id="{F867B8CA-A552-44FA-B19D-32ADE4BF441E}"/>
              </a:ext>
            </a:extLst>
          </p:cNvPr>
          <p:cNvCxnSpPr>
            <a:cxnSpLocks/>
            <a:stCxn id="33" idx="1"/>
          </p:cNvCxnSpPr>
          <p:nvPr/>
        </p:nvCxnSpPr>
        <p:spPr>
          <a:xfrm>
            <a:off x="8561824" y="3484438"/>
            <a:ext cx="2679234" cy="6229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922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 flipH="1">
            <a:off x="3562924" y="2248987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CF524D3A-2210-470D-A162-B4F6DA7EFE00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B4E77F5-9828-427D-BB43-B281B2DF949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7A9A5D65-9493-4255-8995-46D44682B59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5A7B93C6-92AE-4861-B809-107B157C5474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758B7F7F-B8BA-4425-864B-75E04359FB6F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406A777A-295D-436C-B843-3F76EC8A7B30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4AB1EB37-5F68-413D-B282-2634BB734F78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C02C7D5-9A6B-4E2C-9CFF-2D2718CB1010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ADA7CEB6-16EA-4D04-8CE3-408C1D8ED45D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899BFA8C-9818-4ACA-A9BC-09EE4FAD2A73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277C4C56-DF48-411D-93A4-AE9425C465F5}"/>
              </a:ext>
            </a:extLst>
          </p:cNvPr>
          <p:cNvCxnSpPr>
            <a:cxnSpLocks/>
          </p:cNvCxnSpPr>
          <p:nvPr/>
        </p:nvCxnSpPr>
        <p:spPr>
          <a:xfrm>
            <a:off x="1347620" y="243718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768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+ 16 KB = 17 KB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6" name="!!그룹 33">
            <a:extLst>
              <a:ext uri="{FF2B5EF4-FFF2-40B4-BE49-F238E27FC236}">
                <a16:creationId xmlns:a16="http://schemas.microsoft.com/office/drawing/2014/main" id="{AEAC35B1-B806-4BCF-9AE6-152B517686E7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C0C27C4-7011-436F-87D8-F4659DCD1641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4B3A176D-15AA-4266-B03D-93E5F1440494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EB3D3BEA-45E1-4E71-847C-DADB6774D729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03A35EF5-E670-4FC1-8555-D1820BA8AAD6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A1992A3-9191-471C-978C-E201BC155FB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6CD7A49-B277-4009-8DA3-9063EB6EBD32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A9F676B-33FE-42DE-AA82-E8CFECCFAD6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550F9D-AE85-43A2-AB6C-0606CC7A7B87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6C168B51-F08C-470D-81A5-D976EFF957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552A94B6-FADE-4F86-9E0B-EFD7196DFAB0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화살표: 오른쪽 86">
            <a:extLst>
              <a:ext uri="{FF2B5EF4-FFF2-40B4-BE49-F238E27FC236}">
                <a16:creationId xmlns:a16="http://schemas.microsoft.com/office/drawing/2014/main" id="{513EFD28-9628-4945-9140-A3AD3216B763}"/>
              </a:ext>
            </a:extLst>
          </p:cNvPr>
          <p:cNvSpPr/>
          <p:nvPr/>
        </p:nvSpPr>
        <p:spPr>
          <a:xfrm>
            <a:off x="8088727" y="3563793"/>
            <a:ext cx="535802" cy="31259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984FDB6-8FBE-4EEF-82F4-51298ADEA94E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B9561AF-4AD7-4EE5-A047-B71DC4C309E3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CA6F9A92-C0AB-45DE-BA46-CB7137626517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338B7603-F9B3-4099-8748-C0BB1EFB7CD1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EBE73E53-0A70-4D2F-8E52-456BF4978A0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A740DF62-0CEC-4187-A879-1732A1268A37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8309CCC-E62A-45C6-B91E-50EBBD8FC376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7FDDD3-224F-4327-91BC-AD2B9BE5E79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5598CBD-0E25-44DF-8A05-D93037DF4D08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6468F92-9F6D-4A9A-B400-F3D1F455A376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57" name="!!직선 연결선 56">
            <a:extLst>
              <a:ext uri="{FF2B5EF4-FFF2-40B4-BE49-F238E27FC236}">
                <a16:creationId xmlns:a16="http://schemas.microsoft.com/office/drawing/2014/main" id="{03627494-67D5-4E7D-8F5B-04B32CC74181}"/>
              </a:ext>
            </a:extLst>
          </p:cNvPr>
          <p:cNvCxnSpPr>
            <a:cxnSpLocks/>
          </p:cNvCxnSpPr>
          <p:nvPr/>
        </p:nvCxnSpPr>
        <p:spPr>
          <a:xfrm>
            <a:off x="8668447" y="3720092"/>
            <a:ext cx="2609154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10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 flipH="1">
            <a:off x="3559522" y="5233611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69680F6-903B-4BF5-A5D0-7EC1457BEE43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5EFDE96B-25E0-4004-BB27-727E9CD891C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B8241372-9352-494D-B3D8-2DAB94998A8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06DF1644-E9F5-4721-9845-3B8723009FBD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75169654-E812-4C71-9B38-F82C580F637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02FA85F1-9183-4798-90E8-945A6057B8EA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4D87A6B4-E66B-441C-BF3B-3559BEA0BE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D783270-6CFF-438A-99C5-32B1A5DB0F2B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9F80B0-1922-4DA4-AA73-6ABA60A2C94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7144B2DC-2F38-4869-8389-74EF65C0330E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D298244C-0A72-4088-A98F-3E56934EC09F}"/>
              </a:ext>
            </a:extLst>
          </p:cNvPr>
          <p:cNvCxnSpPr>
            <a:cxnSpLocks/>
          </p:cNvCxnSpPr>
          <p:nvPr/>
        </p:nvCxnSpPr>
        <p:spPr>
          <a:xfrm>
            <a:off x="1347620" y="5403905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0D1599BF-7B47-404C-B068-7E2F2DF445BE}"/>
              </a:ext>
            </a:extLst>
          </p:cNvPr>
          <p:cNvSpPr txBox="1"/>
          <p:nvPr/>
        </p:nvSpPr>
        <p:spPr>
          <a:xfrm>
            <a:off x="5357596" y="5587839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(16384)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3102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FCA6F0-764F-436D-8480-D5F0298CF548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 + 16 KB = 19384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56D8509-052E-440C-B157-7F6DE85BBC3B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21F482-0385-47A7-B068-537F93F01E99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12D1B2A-4B7A-4825-809B-9F0FE81D1751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BC011C2-5FC7-4094-8059-A3BB3EDB791F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264786-45EF-4B2B-87EA-B17BDF7A1F47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9790A84-8C91-4B0B-B7C0-84C923351CA7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!!그룹 33">
            <a:extLst>
              <a:ext uri="{FF2B5EF4-FFF2-40B4-BE49-F238E27FC236}">
                <a16:creationId xmlns:a16="http://schemas.microsoft.com/office/drawing/2014/main" id="{529798A4-4748-4AF3-8A49-CF8127A655EC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13434C5-A6F2-4E9B-8C2D-C1B1949DE214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51DBEABC-CA1F-4FE4-93F6-F63C1DA442FC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FE11CCEC-A7E6-469F-9808-47F8224C2568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DED706-CBC0-495E-BAF3-5C0C96F714EF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B55055A-5B11-4A17-8EDF-B05847ADFE8A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A4657EC-0391-4342-8847-3ED51FD1F749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0D4DC4D-0BB7-4337-93B1-00E4D638532C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CA3A23-1F55-4AD2-8C6A-BFBF4318536E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3EFDDC49-9DCE-48CD-9803-DACA73CD0E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>
              <a:extLst>
                <a:ext uri="{FF2B5EF4-FFF2-40B4-BE49-F238E27FC236}">
                  <a16:creationId xmlns:a16="http://schemas.microsoft.com/office/drawing/2014/main" id="{633FF8AC-C294-42D0-867B-2EFFE38DBA14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화살표: 오른쪽 89">
            <a:extLst>
              <a:ext uri="{FF2B5EF4-FFF2-40B4-BE49-F238E27FC236}">
                <a16:creationId xmlns:a16="http://schemas.microsoft.com/office/drawing/2014/main" id="{14809440-61FE-46FE-BB2D-1505DA525488}"/>
              </a:ext>
            </a:extLst>
          </p:cNvPr>
          <p:cNvSpPr/>
          <p:nvPr/>
        </p:nvSpPr>
        <p:spPr>
          <a:xfrm>
            <a:off x="8037927" y="4689655"/>
            <a:ext cx="535802" cy="41502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B937F7D-2806-423C-86EB-5068C0CF3A19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6C24D6FC-D9A1-4657-9F57-3CC25DD16569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F86BAEE-1F98-477F-BEEC-5837F11A5DD8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B20966E-2843-4422-A86A-F0A8D3CB56C2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B92F1FA-C08B-4657-B013-CB92C070DE66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7699A64F-4B13-46D0-826E-F1516F1A4D98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8D49977-6E3E-4C33-A673-7274835A2E55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B8C1C37-8F4E-4F25-8D20-38E1E97A54DF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37D6891-DB5F-46A8-A60D-B844C07DCF85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7C07E98B-B737-4E59-8260-082D21F016E0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61" name="!!직선 연결선 60">
            <a:extLst>
              <a:ext uri="{FF2B5EF4-FFF2-40B4-BE49-F238E27FC236}">
                <a16:creationId xmlns:a16="http://schemas.microsoft.com/office/drawing/2014/main" id="{DB6C44C2-34F4-4BB8-9735-E9C3CAED2216}"/>
              </a:ext>
            </a:extLst>
          </p:cNvPr>
          <p:cNvCxnSpPr>
            <a:cxnSpLocks/>
          </p:cNvCxnSpPr>
          <p:nvPr/>
        </p:nvCxnSpPr>
        <p:spPr>
          <a:xfrm>
            <a:off x="8681885" y="4885745"/>
            <a:ext cx="2595716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E737323-78E6-49AC-93DA-DBC4837376E7}"/>
              </a:ext>
            </a:extLst>
          </p:cNvPr>
          <p:cNvSpPr txBox="1"/>
          <p:nvPr/>
        </p:nvSpPr>
        <p:spPr>
          <a:xfrm>
            <a:off x="5357596" y="5587839"/>
            <a:ext cx="76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(16384)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4330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42876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58245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화살표: 오른쪽 99">
            <a:extLst>
              <a:ext uri="{FF2B5EF4-FFF2-40B4-BE49-F238E27FC236}">
                <a16:creationId xmlns:a16="http://schemas.microsoft.com/office/drawing/2014/main" id="{F78F6DD8-607D-49FA-9E07-BCDCB5C6DDA8}"/>
              </a:ext>
            </a:extLst>
          </p:cNvPr>
          <p:cNvSpPr/>
          <p:nvPr/>
        </p:nvSpPr>
        <p:spPr>
          <a:xfrm flipH="1">
            <a:off x="3512000" y="5911753"/>
            <a:ext cx="535802" cy="35015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7F6757A4-C25F-447F-ABFE-DB0B1A750E06}"/>
              </a:ext>
            </a:extLst>
          </p:cNvPr>
          <p:cNvCxnSpPr>
            <a:cxnSpLocks/>
          </p:cNvCxnSpPr>
          <p:nvPr/>
        </p:nvCxnSpPr>
        <p:spPr>
          <a:xfrm>
            <a:off x="1347620" y="6065050"/>
            <a:ext cx="2143432" cy="0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5FD7BC1-B30D-4CB3-9D28-D928C4881867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4E41FFBF-D3CC-4077-9970-16445EB107A6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9FB64D52-2DFC-462C-AFD1-EC56F9E0095B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5400D918-974D-4825-BF36-926093132805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D4B24FE5-2265-47C0-B247-A386B762FF5B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3BC4B215-889C-4558-B345-6B9963D0EA85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84809208-3FCE-47DE-86F5-D36D66C56D34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C6793095-CA98-493C-9B23-75DAA5463D1C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A7540212-6C08-4A5B-98F7-6BDBA0D35DDA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5051AAB6-2A25-4153-8E78-4F57076C017C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503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Virtualizing Memory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4010" y="2106478"/>
            <a:ext cx="11103432" cy="30059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 가상화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프로그램이 자신의 전용 메모리를 소유하고 그 안에 자신의 코드와 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	   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데이터가 있다는 환상을 만드는 것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 가상화는 효율성과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제어를 추구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효율성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하드웨어 지원을 활용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제어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: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프로그램이 자기자신의 메모리 이외에는 다른 메모리에 접근하지 못한다는 것을 운영체제가 보장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endParaRPr lang="ko-KR" altLang="en-US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272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동적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기반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 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재배치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145p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A16676C-2F10-40A0-BC80-653F3A2D028D}"/>
              </a:ext>
            </a:extLst>
          </p:cNvPr>
          <p:cNvCxnSpPr>
            <a:cxnSpLocks/>
          </p:cNvCxnSpPr>
          <p:nvPr/>
        </p:nvCxnSpPr>
        <p:spPr>
          <a:xfrm>
            <a:off x="3898790" y="2814057"/>
            <a:ext cx="38968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51CA581-82F4-4EA5-B14E-FCFB48BB9A55}"/>
              </a:ext>
            </a:extLst>
          </p:cNvPr>
          <p:cNvSpPr txBox="1"/>
          <p:nvPr/>
        </p:nvSpPr>
        <p:spPr>
          <a:xfrm>
            <a:off x="3952868" y="2444725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B8792B3-29EF-4FD3-8F83-7E0302363A2A}"/>
              </a:ext>
            </a:extLst>
          </p:cNvPr>
          <p:cNvSpPr txBox="1"/>
          <p:nvPr/>
        </p:nvSpPr>
        <p:spPr>
          <a:xfrm>
            <a:off x="6577083" y="2443543"/>
            <a:ext cx="121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2C8835-F1C0-44E3-9579-BBEB01232F52}"/>
              </a:ext>
            </a:extLst>
          </p:cNvPr>
          <p:cNvSpPr txBox="1"/>
          <p:nvPr/>
        </p:nvSpPr>
        <p:spPr>
          <a:xfrm>
            <a:off x="4238303" y="3088484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FF6DE35-18A4-4AB7-8CEB-105F2B3FE950}"/>
              </a:ext>
            </a:extLst>
          </p:cNvPr>
          <p:cNvSpPr txBox="1"/>
          <p:nvPr/>
        </p:nvSpPr>
        <p:spPr>
          <a:xfrm>
            <a:off x="4238303" y="3535245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DDF64F-801D-4BD2-B652-2825DF818B26}"/>
              </a:ext>
            </a:extLst>
          </p:cNvPr>
          <p:cNvSpPr txBox="1"/>
          <p:nvPr/>
        </p:nvSpPr>
        <p:spPr>
          <a:xfrm>
            <a:off x="4238303" y="3982006"/>
            <a:ext cx="7374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3000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8FC4BC0-0409-4250-9813-7598019865CE}"/>
              </a:ext>
            </a:extLst>
          </p:cNvPr>
          <p:cNvSpPr txBox="1"/>
          <p:nvPr/>
        </p:nvSpPr>
        <p:spPr>
          <a:xfrm>
            <a:off x="4238303" y="4428767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4400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54AD4F-8FF7-4B80-A292-DFC2F7F23D4F}"/>
              </a:ext>
            </a:extLst>
          </p:cNvPr>
          <p:cNvSpPr txBox="1"/>
          <p:nvPr/>
        </p:nvSpPr>
        <p:spPr>
          <a:xfrm>
            <a:off x="6169744" y="3088484"/>
            <a:ext cx="1396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16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DDF6041-C0E6-4479-8C64-3D514925378F}"/>
              </a:ext>
            </a:extLst>
          </p:cNvPr>
          <p:cNvSpPr txBox="1"/>
          <p:nvPr/>
        </p:nvSpPr>
        <p:spPr>
          <a:xfrm>
            <a:off x="6577083" y="3535245"/>
            <a:ext cx="988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17 KB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6844C9-D30B-4ED6-9817-28CCF0849F6E}"/>
              </a:ext>
            </a:extLst>
          </p:cNvPr>
          <p:cNvSpPr txBox="1"/>
          <p:nvPr/>
        </p:nvSpPr>
        <p:spPr>
          <a:xfrm>
            <a:off x="6685280" y="3982006"/>
            <a:ext cx="88064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19384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13F55E-A203-46C9-8993-DED7AB5DA102}"/>
              </a:ext>
            </a:extLst>
          </p:cNvPr>
          <p:cNvSpPr txBox="1"/>
          <p:nvPr/>
        </p:nvSpPr>
        <p:spPr>
          <a:xfrm>
            <a:off x="5171440" y="4388127"/>
            <a:ext cx="239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out of bounds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BD2AF251-3FDF-4063-88EF-A31146D0ED06}"/>
              </a:ext>
            </a:extLst>
          </p:cNvPr>
          <p:cNvCxnSpPr/>
          <p:nvPr/>
        </p:nvCxnSpPr>
        <p:spPr>
          <a:xfrm>
            <a:off x="5171440" y="325445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65A5130-DCD1-4F51-93CE-F360886268EF}"/>
              </a:ext>
            </a:extLst>
          </p:cNvPr>
          <p:cNvCxnSpPr/>
          <p:nvPr/>
        </p:nvCxnSpPr>
        <p:spPr>
          <a:xfrm>
            <a:off x="5171440" y="370149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D50F629-E82F-4358-8289-043210301F32}"/>
              </a:ext>
            </a:extLst>
          </p:cNvPr>
          <p:cNvCxnSpPr/>
          <p:nvPr/>
        </p:nvCxnSpPr>
        <p:spPr>
          <a:xfrm>
            <a:off x="5171440" y="4128214"/>
            <a:ext cx="508000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AF9B9950-FF1F-4796-8BC7-91B5E1F9ABB6}"/>
              </a:ext>
            </a:extLst>
          </p:cNvPr>
          <p:cNvCxnSpPr/>
          <p:nvPr/>
        </p:nvCxnSpPr>
        <p:spPr>
          <a:xfrm>
            <a:off x="5171440" y="4582451"/>
            <a:ext cx="508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9A340-DB14-4CC1-85CA-0AF2AE70EE7E}"/>
              </a:ext>
            </a:extLst>
          </p:cNvPr>
          <p:cNvSpPr/>
          <p:nvPr/>
        </p:nvSpPr>
        <p:spPr>
          <a:xfrm>
            <a:off x="3749040" y="4917440"/>
            <a:ext cx="3979113" cy="9947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가상 주소 </a:t>
            </a:r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+ Base = </a:t>
            </a:r>
            <a:r>
              <a: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물리 주소</a:t>
            </a:r>
            <a:endParaRPr lang="en-US" altLang="ko-KR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4400 + 16 KB = Fault</a:t>
            </a:r>
            <a:endParaRPr lang="ko-KR" altLang="en-US" dirty="0">
              <a:solidFill>
                <a:schemeClr val="tx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89" name="!!그룹 33">
            <a:extLst>
              <a:ext uri="{FF2B5EF4-FFF2-40B4-BE49-F238E27FC236}">
                <a16:creationId xmlns:a16="http://schemas.microsoft.com/office/drawing/2014/main" id="{D794223F-0E6E-488A-9898-C6A15A997F20}"/>
              </a:ext>
            </a:extLst>
          </p:cNvPr>
          <p:cNvGrpSpPr/>
          <p:nvPr/>
        </p:nvGrpSpPr>
        <p:grpSpPr>
          <a:xfrm>
            <a:off x="354560" y="1876650"/>
            <a:ext cx="3136492" cy="4189615"/>
            <a:chOff x="8318089" y="1855407"/>
            <a:chExt cx="3136492" cy="4189615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105511F-BBC3-44C6-8DB5-815D2415715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D140979C-0E96-4A1B-B1E5-D11F26446EF1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DD583D7D-1017-4824-BFD4-0EF504C80EB0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378BCEF0-A100-42F3-9DC0-452606C4FFBD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7F62F5-22CE-4A2E-9AC4-B57F00C8690B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599AE2-D06C-4EF5-A4C5-9B36DF52FB81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02C332B-8C1E-4130-8644-CE14D4EF13A2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19033F1-3563-4D36-86B1-9B06C6C6FD52}"/>
                </a:ext>
              </a:extLst>
            </p:cNvPr>
            <p:cNvSpPr txBox="1"/>
            <p:nvPr/>
          </p:nvSpPr>
          <p:spPr>
            <a:xfrm>
              <a:off x="8318089" y="5212368"/>
              <a:ext cx="7374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98" name="직선 화살표 연결선 97">
              <a:extLst>
                <a:ext uri="{FF2B5EF4-FFF2-40B4-BE49-F238E27FC236}">
                  <a16:creationId xmlns:a16="http://schemas.microsoft.com/office/drawing/2014/main" id="{405E19E3-DC71-4B35-9C59-45D18E7FC0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36596D5A-1832-4B88-8E95-C4AE2BF86B1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8208C6-6E6A-4784-8364-A4E1E00862B4}"/>
              </a:ext>
            </a:extLst>
          </p:cNvPr>
          <p:cNvSpPr/>
          <p:nvPr/>
        </p:nvSpPr>
        <p:spPr>
          <a:xfrm>
            <a:off x="6248400" y="5401819"/>
            <a:ext cx="619760" cy="295113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13B5FBA-C26C-4CEE-A8EC-C6A38B1D233D}"/>
              </a:ext>
            </a:extLst>
          </p:cNvPr>
          <p:cNvGrpSpPr/>
          <p:nvPr/>
        </p:nvGrpSpPr>
        <p:grpSpPr>
          <a:xfrm>
            <a:off x="7836309" y="521439"/>
            <a:ext cx="3441292" cy="5508221"/>
            <a:chOff x="7836309" y="521439"/>
            <a:chExt cx="3441292" cy="5508221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E5DE9845-ECCA-4FBC-8B75-57EF8AEB0EA2}"/>
                </a:ext>
              </a:extLst>
            </p:cNvPr>
            <p:cNvGrpSpPr/>
            <p:nvPr/>
          </p:nvGrpSpPr>
          <p:grpSpPr>
            <a:xfrm>
              <a:off x="7836309" y="3297056"/>
              <a:ext cx="3441292" cy="2732604"/>
              <a:chOff x="7836309" y="3297056"/>
              <a:chExt cx="3441292" cy="2732604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8FBE337-2886-4C76-A556-42DA214F781F}"/>
                  </a:ext>
                </a:extLst>
              </p:cNvPr>
              <p:cNvSpPr/>
              <p:nvPr/>
            </p:nvSpPr>
            <p:spPr>
              <a:xfrm>
                <a:off x="8681885" y="3481722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Code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4F138B8A-1369-4979-BBFB-8A132D694D0F}"/>
                  </a:ext>
                </a:extLst>
              </p:cNvPr>
              <p:cNvSpPr/>
              <p:nvPr/>
            </p:nvSpPr>
            <p:spPr>
              <a:xfrm>
                <a:off x="8681885" y="4116643"/>
                <a:ext cx="2595716" cy="689694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(allocated but not in use)</a:t>
                </a:r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42807BFF-F08E-4E1D-8460-6DEA49F12072}"/>
                  </a:ext>
                </a:extLst>
              </p:cNvPr>
              <p:cNvSpPr/>
              <p:nvPr/>
            </p:nvSpPr>
            <p:spPr>
              <a:xfrm>
                <a:off x="8681885" y="3795666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Heap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CEBB88E4-FC65-4D11-8942-3A1306E965E2}"/>
                  </a:ext>
                </a:extLst>
              </p:cNvPr>
              <p:cNvSpPr/>
              <p:nvPr/>
            </p:nvSpPr>
            <p:spPr>
              <a:xfrm>
                <a:off x="8681885" y="4802791"/>
                <a:ext cx="2595716" cy="314543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Stack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BE977BAD-813C-4720-B26B-57F1D244C537}"/>
                  </a:ext>
                </a:extLst>
              </p:cNvPr>
              <p:cNvSpPr/>
              <p:nvPr/>
            </p:nvSpPr>
            <p:spPr>
              <a:xfrm>
                <a:off x="8681885" y="5118157"/>
                <a:ext cx="2595716" cy="911503"/>
              </a:xfrm>
              <a:prstGeom prst="rect">
                <a:avLst/>
              </a:prstGeom>
              <a:pattFill prst="wdUp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7B93CD7-8D2F-4E90-8DA6-9C5D7A1D57C8}"/>
                  </a:ext>
                </a:extLst>
              </p:cNvPr>
              <p:cNvSpPr txBox="1"/>
              <p:nvPr/>
            </p:nvSpPr>
            <p:spPr>
              <a:xfrm>
                <a:off x="7836309" y="3297056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16KB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3F66844C-E6F0-4807-BE24-05619A0F7931}"/>
                  </a:ext>
                </a:extLst>
              </p:cNvPr>
              <p:cNvSpPr txBox="1"/>
              <p:nvPr/>
            </p:nvSpPr>
            <p:spPr>
              <a:xfrm>
                <a:off x="7868047" y="4935882"/>
                <a:ext cx="73742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latin typeface="고도 M" panose="02000503000000020004" pitchFamily="2" charset="-127"/>
                    <a:ea typeface="고도 M" panose="02000503000000020004" pitchFamily="2" charset="-127"/>
                  </a:rPr>
                  <a:t>20KB</a:t>
                </a:r>
                <a:endParaRPr lang="ko-KR" altLang="en-US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endParaRPr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410E2F1-F4FC-4651-9AB5-54F07B21366B}"/>
                </a:ext>
              </a:extLst>
            </p:cNvPr>
            <p:cNvSpPr/>
            <p:nvPr/>
          </p:nvSpPr>
          <p:spPr>
            <a:xfrm>
              <a:off x="8681885" y="521439"/>
              <a:ext cx="2595716" cy="296028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4181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 지원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146p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34881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커널모드와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사용자모드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사용자 모드 프로세스가 특권 연산을 실행하는 것을 방지하기 위해 필요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지원하기 위하여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CPU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당 </a:t>
            </a:r>
            <a:r>
              <a:rPr lang="ko-KR" altLang="en-US" dirty="0" err="1">
                <a:latin typeface="고도 M" panose="02000503000000020004" pitchFamily="2" charset="-127"/>
                <a:ea typeface="고도 M" panose="02000503000000020004" pitchFamily="2" charset="-127"/>
              </a:rPr>
              <a:t>한쌍의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 필요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가상 주소를 변환하고 범위 안에 있는지 검사하는 능력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변환과 범위 검사를 위한 회로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628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하드웨어 지원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146p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376513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Base/Bound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레지스터를 갱신하기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프로그램 시작 전에 운영체제가 베이스와 바운드 값을 지정할 수 있어야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핸들러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등록을 위한 커널 명령어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운영체제가 예외 처리 코드를 하드웨어에게 알려줄 수 있어야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발생 기능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742950" lvl="1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특권 명령어 실행을 시도하거나 범위를 벗어난 메모리의 접근을 시도할 때 예외를 발생시킬 수 있어야함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7017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운영체제 이슈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148p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27EE9CF-6115-418A-8EC0-F09FF02F56A8}"/>
              </a:ext>
            </a:extLst>
          </p:cNvPr>
          <p:cNvSpPr txBox="1"/>
          <p:nvPr/>
        </p:nvSpPr>
        <p:spPr>
          <a:xfrm>
            <a:off x="406663" y="2024568"/>
            <a:ext cx="10428485" cy="36625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생성될 때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운영체제는 주소 공간이 저장될 메모리 공간을 찾아야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프로세스가 종료될 때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메모리를 회수하여 다른 프로세스나 운영체제에서 사용할 수 있어야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문맥 교환 시 올바르게 베이스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/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바운드 저장하고 복원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예외 발생시 호출할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핸들러나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함수를 제공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003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내부 단편화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708845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0" y="6103947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708845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150p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A56FC70-9AB4-401B-8F3C-B55BAA087D1F}"/>
              </a:ext>
            </a:extLst>
          </p:cNvPr>
          <p:cNvSpPr/>
          <p:nvPr/>
        </p:nvSpPr>
        <p:spPr>
          <a:xfrm>
            <a:off x="8573726" y="498808"/>
            <a:ext cx="2595716" cy="950443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Operating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System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B4E70-0497-40A5-B5C9-3A4A557F139B}"/>
              </a:ext>
            </a:extLst>
          </p:cNvPr>
          <p:cNvSpPr txBox="1"/>
          <p:nvPr/>
        </p:nvSpPr>
        <p:spPr>
          <a:xfrm>
            <a:off x="7836309" y="37976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0KB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69AFC7-760B-4D03-90E2-3546219168E3}"/>
              </a:ext>
            </a:extLst>
          </p:cNvPr>
          <p:cNvSpPr txBox="1"/>
          <p:nvPr/>
        </p:nvSpPr>
        <p:spPr>
          <a:xfrm>
            <a:off x="7836305" y="125703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16KB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3DF1D0-296A-4DE5-9682-CDBE68D46514}"/>
              </a:ext>
            </a:extLst>
          </p:cNvPr>
          <p:cNvSpPr txBox="1"/>
          <p:nvPr/>
        </p:nvSpPr>
        <p:spPr>
          <a:xfrm>
            <a:off x="7836303" y="2762328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32KB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9DE550-A9C7-46CE-9C56-4CC7CD17B90F}"/>
              </a:ext>
            </a:extLst>
          </p:cNvPr>
          <p:cNvSpPr txBox="1"/>
          <p:nvPr/>
        </p:nvSpPr>
        <p:spPr>
          <a:xfrm>
            <a:off x="7836303" y="4236842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48KB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1EAAE7-79E8-4321-8031-B32120B41CA9}"/>
              </a:ext>
            </a:extLst>
          </p:cNvPr>
          <p:cNvSpPr txBox="1"/>
          <p:nvPr/>
        </p:nvSpPr>
        <p:spPr>
          <a:xfrm>
            <a:off x="7836303" y="5652049"/>
            <a:ext cx="737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64KB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4" name="!!그룹 33">
            <a:extLst>
              <a:ext uri="{FF2B5EF4-FFF2-40B4-BE49-F238E27FC236}">
                <a16:creationId xmlns:a16="http://schemas.microsoft.com/office/drawing/2014/main" id="{8F32A0D2-4CF5-4718-9F6F-A9FD75F7F6FC}"/>
              </a:ext>
            </a:extLst>
          </p:cNvPr>
          <p:cNvGrpSpPr/>
          <p:nvPr/>
        </p:nvGrpSpPr>
        <p:grpSpPr>
          <a:xfrm>
            <a:off x="8573723" y="2918503"/>
            <a:ext cx="2595717" cy="1466167"/>
            <a:chOff x="9311147" y="2036625"/>
            <a:chExt cx="2143434" cy="352163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A884FF6-CDDB-4444-B834-4A1CC01BB634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D4831CF2-96DF-47BB-9874-2D4386B95F64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BFEB0AD7-69D2-459A-B95A-CAE540F71884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01F8E9C-7BC6-4818-9349-1983CE25AC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D4528B44-CE90-4BC2-A183-74E902582775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55C734F-5E41-406A-94A7-7C04BB6A6557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51" name="!!그룹 33">
            <a:extLst>
              <a:ext uri="{FF2B5EF4-FFF2-40B4-BE49-F238E27FC236}">
                <a16:creationId xmlns:a16="http://schemas.microsoft.com/office/drawing/2014/main" id="{BEC7D632-11D9-4FC7-BF9E-E69D0368AC56}"/>
              </a:ext>
            </a:extLst>
          </p:cNvPr>
          <p:cNvGrpSpPr/>
          <p:nvPr/>
        </p:nvGrpSpPr>
        <p:grpSpPr>
          <a:xfrm>
            <a:off x="8573723" y="1439443"/>
            <a:ext cx="2595717" cy="1466167"/>
            <a:chOff x="9311147" y="2036625"/>
            <a:chExt cx="2143434" cy="3521632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4B2A663-16E4-4A1B-A09C-2D5558FADD9E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9823D7E-9CED-4051-93CC-89A068B1C02F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46E49D35-77E2-4019-B1C1-865315161353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38BE134C-1176-44BB-A5FD-9D0EFD94C8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화살표 연결선 58">
              <a:extLst>
                <a:ext uri="{FF2B5EF4-FFF2-40B4-BE49-F238E27FC236}">
                  <a16:creationId xmlns:a16="http://schemas.microsoft.com/office/drawing/2014/main" id="{0217AB14-A21A-4D48-B923-65C239DACD29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580D0438-52D6-4CD1-AE4B-504AB7C366C8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60" name="!!그룹 33">
            <a:extLst>
              <a:ext uri="{FF2B5EF4-FFF2-40B4-BE49-F238E27FC236}">
                <a16:creationId xmlns:a16="http://schemas.microsoft.com/office/drawing/2014/main" id="{304C29DF-F999-4D9F-B0AE-A723607EA929}"/>
              </a:ext>
            </a:extLst>
          </p:cNvPr>
          <p:cNvGrpSpPr/>
          <p:nvPr/>
        </p:nvGrpSpPr>
        <p:grpSpPr>
          <a:xfrm>
            <a:off x="8573723" y="4376844"/>
            <a:ext cx="2595717" cy="1466167"/>
            <a:chOff x="9311147" y="2036625"/>
            <a:chExt cx="2143434" cy="3521632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A0ECE3A0-EC4B-49CD-B40B-3089BD537751}"/>
                </a:ext>
              </a:extLst>
            </p:cNvPr>
            <p:cNvSpPr/>
            <p:nvPr/>
          </p:nvSpPr>
          <p:spPr>
            <a:xfrm>
              <a:off x="9311149" y="2036625"/>
              <a:ext cx="2143432" cy="737371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2CB7F29-321F-4531-B48F-3CBEA7A06321}"/>
                </a:ext>
              </a:extLst>
            </p:cNvPr>
            <p:cNvSpPr/>
            <p:nvPr/>
          </p:nvSpPr>
          <p:spPr>
            <a:xfrm>
              <a:off x="9311149" y="2768108"/>
              <a:ext cx="2143432" cy="74203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D8CE69C7-AECF-47F3-8787-FD142EEF96CF}"/>
                </a:ext>
              </a:extLst>
            </p:cNvPr>
            <p:cNvSpPr/>
            <p:nvPr/>
          </p:nvSpPr>
          <p:spPr>
            <a:xfrm>
              <a:off x="9311147" y="4764193"/>
              <a:ext cx="2143432" cy="794064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861EA1D9-01FA-41C8-B98D-4F9D9C4F4C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326873"/>
              <a:ext cx="0" cy="43642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B4357F83-9498-4CC6-A688-D1EBBBF87A91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474013"/>
              <a:ext cx="0" cy="5063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8B57F185-E613-49BD-8E64-61466BAB2FFF}"/>
                </a:ext>
              </a:extLst>
            </p:cNvPr>
            <p:cNvSpPr/>
            <p:nvPr/>
          </p:nvSpPr>
          <p:spPr>
            <a:xfrm>
              <a:off x="9311149" y="3520639"/>
              <a:ext cx="2143432" cy="1212586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FF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(allocated but not use)</a:t>
              </a:r>
              <a:endParaRPr lang="ko-KR" altLang="en-US" dirty="0">
                <a:solidFill>
                  <a:srgbClr val="FF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4FF99938-F251-4AE7-83B2-1215A5F1FBBA}"/>
              </a:ext>
            </a:extLst>
          </p:cNvPr>
          <p:cNvCxnSpPr>
            <a:cxnSpLocks/>
          </p:cNvCxnSpPr>
          <p:nvPr/>
        </p:nvCxnSpPr>
        <p:spPr>
          <a:xfrm flipV="1">
            <a:off x="9925164" y="5330347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1D4EBB2-92E3-4997-B122-5AD7758584DE}"/>
              </a:ext>
            </a:extLst>
          </p:cNvPr>
          <p:cNvCxnSpPr>
            <a:cxnSpLocks/>
          </p:cNvCxnSpPr>
          <p:nvPr/>
        </p:nvCxnSpPr>
        <p:spPr>
          <a:xfrm>
            <a:off x="9919211" y="4975274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9A995521-C0AA-42E3-B910-02D3895BF64D}"/>
              </a:ext>
            </a:extLst>
          </p:cNvPr>
          <p:cNvCxnSpPr>
            <a:cxnSpLocks/>
          </p:cNvCxnSpPr>
          <p:nvPr/>
        </p:nvCxnSpPr>
        <p:spPr>
          <a:xfrm flipV="1">
            <a:off x="9925164" y="3867384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6616CE32-2785-4997-8BB3-B3760FB5B65D}"/>
              </a:ext>
            </a:extLst>
          </p:cNvPr>
          <p:cNvCxnSpPr>
            <a:cxnSpLocks/>
          </p:cNvCxnSpPr>
          <p:nvPr/>
        </p:nvCxnSpPr>
        <p:spPr>
          <a:xfrm>
            <a:off x="9919211" y="3531975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01458DA7-DF26-43A7-BB4F-4940A9F1A988}"/>
              </a:ext>
            </a:extLst>
          </p:cNvPr>
          <p:cNvCxnSpPr>
            <a:cxnSpLocks/>
          </p:cNvCxnSpPr>
          <p:nvPr/>
        </p:nvCxnSpPr>
        <p:spPr>
          <a:xfrm flipV="1">
            <a:off x="9925164" y="2388324"/>
            <a:ext cx="0" cy="1816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16A18749-093B-4B66-AF21-B4EDE359B40F}"/>
              </a:ext>
            </a:extLst>
          </p:cNvPr>
          <p:cNvCxnSpPr>
            <a:cxnSpLocks/>
          </p:cNvCxnSpPr>
          <p:nvPr/>
        </p:nvCxnSpPr>
        <p:spPr>
          <a:xfrm>
            <a:off x="9919211" y="2052915"/>
            <a:ext cx="0" cy="210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44F573B-35D1-4838-A339-F82D7ADBB368}"/>
              </a:ext>
            </a:extLst>
          </p:cNvPr>
          <p:cNvSpPr txBox="1"/>
          <p:nvPr/>
        </p:nvSpPr>
        <p:spPr>
          <a:xfrm>
            <a:off x="406663" y="2024568"/>
            <a:ext cx="7423687" cy="34573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재배치 된 프로세스의 스택과 </a:t>
            </a: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힙이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아주 크지 않기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때문에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단편화가 발생되어 낭비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비록 더 많은 프로세스를 탑재 할 수 있는 충분한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메모리가 있음에도 단편화 발생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내부 단편화를 방지하기 위한 베이스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-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바운드 기법을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세그멘테이션이라고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07184E68-2E65-44B1-8B8D-898EDE38EB47}"/>
              </a:ext>
            </a:extLst>
          </p:cNvPr>
          <p:cNvSpPr/>
          <p:nvPr/>
        </p:nvSpPr>
        <p:spPr>
          <a:xfrm rot="10800000">
            <a:off x="11255858" y="1439443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4" name="왼쪽 중괄호 73">
            <a:extLst>
              <a:ext uri="{FF2B5EF4-FFF2-40B4-BE49-F238E27FC236}">
                <a16:creationId xmlns:a16="http://schemas.microsoft.com/office/drawing/2014/main" id="{AAA3BDCD-AD90-450F-B05E-58B591AA208F}"/>
              </a:ext>
            </a:extLst>
          </p:cNvPr>
          <p:cNvSpPr/>
          <p:nvPr/>
        </p:nvSpPr>
        <p:spPr>
          <a:xfrm rot="10800000">
            <a:off x="11269293" y="2899461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5" name="왼쪽 중괄호 74">
            <a:extLst>
              <a:ext uri="{FF2B5EF4-FFF2-40B4-BE49-F238E27FC236}">
                <a16:creationId xmlns:a16="http://schemas.microsoft.com/office/drawing/2014/main" id="{2529566C-36CC-4312-8A1F-E78E9AC6CD5E}"/>
              </a:ext>
            </a:extLst>
          </p:cNvPr>
          <p:cNvSpPr/>
          <p:nvPr/>
        </p:nvSpPr>
        <p:spPr>
          <a:xfrm rot="10800000">
            <a:off x="11269293" y="4355819"/>
            <a:ext cx="306867" cy="145635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509851-DB68-4D34-BDF7-DD83E99C9766}"/>
              </a:ext>
            </a:extLst>
          </p:cNvPr>
          <p:cNvSpPr txBox="1"/>
          <p:nvPr/>
        </p:nvSpPr>
        <p:spPr>
          <a:xfrm>
            <a:off x="11236958" y="1959147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A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5235253-B74E-41F5-8996-0DDFE79F67CE}"/>
              </a:ext>
            </a:extLst>
          </p:cNvPr>
          <p:cNvSpPr txBox="1"/>
          <p:nvPr/>
        </p:nvSpPr>
        <p:spPr>
          <a:xfrm>
            <a:off x="11236951" y="3391507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B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E1CBD4-4946-4EB5-8A84-00F478B11592}"/>
              </a:ext>
            </a:extLst>
          </p:cNvPr>
          <p:cNvSpPr txBox="1"/>
          <p:nvPr/>
        </p:nvSpPr>
        <p:spPr>
          <a:xfrm>
            <a:off x="11236944" y="4842172"/>
            <a:ext cx="1189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고도 M" panose="02000503000000020004" pitchFamily="2" charset="-127"/>
                <a:ea typeface="고도 M" panose="02000503000000020004" pitchFamily="2" charset="-127"/>
              </a:rPr>
              <a:t>C</a:t>
            </a:r>
          </a:p>
          <a:p>
            <a:pPr algn="ctr"/>
            <a:r>
              <a:rPr lang="en-US" altLang="ko-KR" sz="1200" dirty="0" err="1">
                <a:latin typeface="고도 M" panose="02000503000000020004" pitchFamily="2" charset="-127"/>
                <a:ea typeface="고도 M" panose="02000503000000020004" pitchFamily="2" charset="-127"/>
              </a:rPr>
              <a:t>proccess</a:t>
            </a:r>
            <a:endParaRPr lang="ko-KR" altLang="en-US" sz="12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7992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0E5BBCF-5ADC-4435-9E52-227774450D13}"/>
              </a:ext>
            </a:extLst>
          </p:cNvPr>
          <p:cNvSpPr/>
          <p:nvPr/>
        </p:nvSpPr>
        <p:spPr>
          <a:xfrm>
            <a:off x="0" y="-37323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D81761-709D-4085-95FF-900116637508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9F119C9-B492-44E5-BF82-30158AD95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1BB5E9-D45A-42AF-8EDD-CC455FEDC145}"/>
              </a:ext>
            </a:extLst>
          </p:cNvPr>
          <p:cNvSpPr txBox="1"/>
          <p:nvPr/>
        </p:nvSpPr>
        <p:spPr>
          <a:xfrm>
            <a:off x="5060302" y="3013501"/>
            <a:ext cx="207139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800" dirty="0">
                <a:solidFill>
                  <a:schemeClr val="accent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Q n A</a:t>
            </a:r>
            <a:endParaRPr lang="ko-KR" altLang="en-US" sz="4800" dirty="0">
              <a:solidFill>
                <a:schemeClr val="accent1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159C4E-5EB1-4979-BB82-6AFEC0C0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/>
              <a:t>Operating System: Address </a:t>
            </a:r>
            <a:r>
              <a:rPr lang="en-US" altLang="ko-KR" dirty="0" err="1"/>
              <a:t>Tranlation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88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9238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주소 변환 기법으로 가상 주소는 하드웨어를 통해 물리 주소로 변환됨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실제 메모리 위치로 재지정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가정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사용자 주소 공간은 물리메모리에 연속적으로 배치되어야 함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주소 공간의 크기가 너무 크지 않으며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물리 메모리 크기보다 작음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914400" lvl="1" indent="-457200">
              <a:spcAft>
                <a:spcPts val="800"/>
              </a:spcAft>
              <a:buFont typeface="+mj-lt"/>
              <a:buAutoNum type="arabicParenR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각 프로그램의 주소공간의 크기는 같음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(16 KB)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8004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25843" y="2106405"/>
            <a:ext cx="11038570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사례</a:t>
            </a: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메모리에서 값을 로드하고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증가시키고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, 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다시 메모리에 저장하는 짧은 코드</a:t>
            </a:r>
            <a:endParaRPr lang="en-US" altLang="ko-KR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altLang="ko-KR" sz="2400" dirty="0"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void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func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( ) {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int x = 3000;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	x = x + 3;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140p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4" name="!!직사각형 13">
            <a:extLst>
              <a:ext uri="{FF2B5EF4-FFF2-40B4-BE49-F238E27FC236}">
                <a16:creationId xmlns:a16="http://schemas.microsoft.com/office/drawing/2014/main" id="{F8F1BAF1-D3B7-405B-A04F-9360AD9E65E7}"/>
              </a:ext>
            </a:extLst>
          </p:cNvPr>
          <p:cNvSpPr/>
          <p:nvPr/>
        </p:nvSpPr>
        <p:spPr>
          <a:xfrm>
            <a:off x="1303309" y="4160296"/>
            <a:ext cx="1544320" cy="469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C4CA2BE-625A-4133-ACA4-62C3B58DC0DF}"/>
              </a:ext>
            </a:extLst>
          </p:cNvPr>
          <p:cNvGrpSpPr/>
          <p:nvPr/>
        </p:nvGrpSpPr>
        <p:grpSpPr>
          <a:xfrm>
            <a:off x="8741115" y="1803486"/>
            <a:ext cx="3210237" cy="4189615"/>
            <a:chOff x="8318089" y="1855407"/>
            <a:chExt cx="3210237" cy="418961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4E8A1B5-44B5-465A-893C-F360619A1EBC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DC7BC20-266D-4008-9243-3317DA26027D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9C83735-57ED-4F5C-8519-9A75C645210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005D64B-46B7-487C-9AB9-65AC4507E1D8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FA5AB4-1916-470A-A1C9-3B3BE5152015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70DFCE5-705B-4251-B1A6-A71C9782554F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07A7AAC-8B54-47B2-8280-60A669B0EB06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1B950F7-3272-4710-9CE3-70FB2F24DB15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F63D119-C71D-4762-9F26-2B1C32BC5F83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13A599A-BACE-40B5-92C0-95680835C17A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29DCDF-B940-4107-B942-5C3A76AB6335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C8FEB5C-EA11-4B27-B355-22FEAA426241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01204BA-2C7E-485F-BB45-919552C188E6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C278232-6341-42C3-9BA6-FAF7EB806C66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7185552-6682-439D-909E-0E7DA3A612D2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09C288C-558A-4297-BDD9-080351B87448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210566B-78F8-4522-B1B3-E7CB50C2943A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ADA472-AF3A-46F1-B477-1B744667D64D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47324241-D0C2-4EA5-A429-A95B584569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A549A8BE-6856-483B-A16C-69440108DD6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1216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6DAB9ED-667E-4BF4-964B-3C630DEFC5F1}"/>
              </a:ext>
            </a:extLst>
          </p:cNvPr>
          <p:cNvGrpSpPr/>
          <p:nvPr/>
        </p:nvGrpSpPr>
        <p:grpSpPr>
          <a:xfrm>
            <a:off x="4607013" y="4064988"/>
            <a:ext cx="1795564" cy="1389589"/>
            <a:chOff x="4607013" y="4064988"/>
            <a:chExt cx="1795564" cy="1389589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623B8C7-4A4E-411F-97EF-23D2721C870C}"/>
                </a:ext>
              </a:extLst>
            </p:cNvPr>
            <p:cNvSpPr/>
            <p:nvPr/>
          </p:nvSpPr>
          <p:spPr>
            <a:xfrm>
              <a:off x="4607013" y="4524492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5A791EF-DCAA-4DD8-A3FB-AFBF1F87A899}"/>
                </a:ext>
              </a:extLst>
            </p:cNvPr>
            <p:cNvSpPr/>
            <p:nvPr/>
          </p:nvSpPr>
          <p:spPr>
            <a:xfrm>
              <a:off x="4607013" y="4064988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F4BE095-40B6-4E59-A767-629C1E038FD5}"/>
                </a:ext>
              </a:extLst>
            </p:cNvPr>
            <p:cNvSpPr txBox="1"/>
            <p:nvPr/>
          </p:nvSpPr>
          <p:spPr>
            <a:xfrm>
              <a:off x="4968240" y="4796214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155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!!그룹 2">
            <a:extLst>
              <a:ext uri="{FF2B5EF4-FFF2-40B4-BE49-F238E27FC236}">
                <a16:creationId xmlns:a16="http://schemas.microsoft.com/office/drawing/2014/main" id="{B775049F-FAD0-494D-B254-2C10773A3A76}"/>
              </a:ext>
            </a:extLst>
          </p:cNvPr>
          <p:cNvGrpSpPr/>
          <p:nvPr/>
        </p:nvGrpSpPr>
        <p:grpSpPr>
          <a:xfrm>
            <a:off x="8521000" y="4085615"/>
            <a:ext cx="1795564" cy="1389589"/>
            <a:chOff x="8521000" y="4085615"/>
            <a:chExt cx="1795564" cy="1389589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7EEACC2-51BC-496E-8F81-E706F80D568A}"/>
                </a:ext>
              </a:extLst>
            </p:cNvPr>
            <p:cNvSpPr/>
            <p:nvPr/>
          </p:nvSpPr>
          <p:spPr>
            <a:xfrm>
              <a:off x="8521000" y="4545119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18FCAEA-BB44-45DD-86CE-20D520DC75E9}"/>
                </a:ext>
              </a:extLst>
            </p:cNvPr>
            <p:cNvSpPr/>
            <p:nvPr/>
          </p:nvSpPr>
          <p:spPr>
            <a:xfrm>
              <a:off x="8521000" y="4085615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grpSp>
        <p:nvGrpSpPr>
          <p:cNvPr id="40" name="그룹 2">
            <a:extLst>
              <a:ext uri="{FF2B5EF4-FFF2-40B4-BE49-F238E27FC236}">
                <a16:creationId xmlns:a16="http://schemas.microsoft.com/office/drawing/2014/main" id="{8C61A183-5495-4DB5-A15F-C97BCFEA1528}"/>
              </a:ext>
            </a:extLst>
          </p:cNvPr>
          <p:cNvGrpSpPr/>
          <p:nvPr/>
        </p:nvGrpSpPr>
        <p:grpSpPr>
          <a:xfrm>
            <a:off x="4607013" y="4064988"/>
            <a:ext cx="1795564" cy="1389589"/>
            <a:chOff x="4607013" y="4064988"/>
            <a:chExt cx="1795564" cy="1389589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578E3B97-49FD-4F6A-8CD3-777B4752E4D2}"/>
                </a:ext>
              </a:extLst>
            </p:cNvPr>
            <p:cNvSpPr/>
            <p:nvPr/>
          </p:nvSpPr>
          <p:spPr>
            <a:xfrm>
              <a:off x="4607013" y="4524492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F5B657FB-A417-4D7E-AF93-E66C8EEB8213}"/>
                </a:ext>
              </a:extLst>
            </p:cNvPr>
            <p:cNvSpPr/>
            <p:nvPr/>
          </p:nvSpPr>
          <p:spPr>
            <a:xfrm>
              <a:off x="4607013" y="4064988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BF989B8-2D70-4040-B5B2-B74EA989A62D}"/>
                </a:ext>
              </a:extLst>
            </p:cNvPr>
            <p:cNvSpPr txBox="1"/>
            <p:nvPr/>
          </p:nvSpPr>
          <p:spPr>
            <a:xfrm>
              <a:off x="4968240" y="4796214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</a:t>
              </a:r>
              <a:r>
                <a:rPr lang="ko-KR" altLang="en-US" dirty="0">
                  <a:latin typeface="고도 M" panose="02000503000000020004" pitchFamily="2" charset="-127"/>
                  <a:ea typeface="고도 M" panose="02000503000000020004" pitchFamily="2" charset="-127"/>
                </a:rPr>
                <a:t>의 주소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199DA231-259F-4A49-99F2-0C3B53E28739}"/>
              </a:ext>
            </a:extLst>
          </p:cNvPr>
          <p:cNvSpPr txBox="1"/>
          <p:nvPr/>
        </p:nvSpPr>
        <p:spPr>
          <a:xfrm>
            <a:off x="8743142" y="4812173"/>
            <a:ext cx="135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2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D55AA3-C98C-455A-B462-D177336DBEDA}"/>
              </a:ext>
            </a:extLst>
          </p:cNvPr>
          <p:cNvGrpSpPr/>
          <p:nvPr/>
        </p:nvGrpSpPr>
        <p:grpSpPr>
          <a:xfrm>
            <a:off x="4883720" y="4010881"/>
            <a:ext cx="1795564" cy="1389589"/>
            <a:chOff x="4883720" y="4010881"/>
            <a:chExt cx="1795564" cy="138958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363BBA-B054-48CC-B23E-641648E8D460}"/>
                </a:ext>
              </a:extLst>
            </p:cNvPr>
            <p:cNvSpPr txBox="1"/>
            <p:nvPr/>
          </p:nvSpPr>
          <p:spPr>
            <a:xfrm>
              <a:off x="5105862" y="4745223"/>
              <a:ext cx="1351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X+3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61DCF80-CB69-41FF-8433-2257BD51715C}"/>
                </a:ext>
              </a:extLst>
            </p:cNvPr>
            <p:cNvSpPr/>
            <p:nvPr/>
          </p:nvSpPr>
          <p:spPr>
            <a:xfrm>
              <a:off x="4883720" y="4470385"/>
              <a:ext cx="1795564" cy="93008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751F63A-3751-4D18-ACA9-0BBDCBAE9A14}"/>
                </a:ext>
              </a:extLst>
            </p:cNvPr>
            <p:cNvSpPr/>
            <p:nvPr/>
          </p:nvSpPr>
          <p:spPr>
            <a:xfrm>
              <a:off x="4883720" y="4010881"/>
              <a:ext cx="1795564" cy="45950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ysClr val="windowText" lastClr="000000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dirty="0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43AEEAB-AFCA-47CF-8306-927E7D46DE62}"/>
              </a:ext>
            </a:extLst>
          </p:cNvPr>
          <p:cNvSpPr txBox="1"/>
          <p:nvPr/>
        </p:nvSpPr>
        <p:spPr>
          <a:xfrm>
            <a:off x="6633140" y="5563990"/>
            <a:ext cx="274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 레지스터에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3</a:t>
            </a:r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을 더함</a:t>
            </a:r>
          </a:p>
        </p:txBody>
      </p:sp>
    </p:spTree>
    <p:extLst>
      <p:ext uri="{BB962C8B-B14F-4D97-AF65-F5344CB8AC3E}">
        <p14:creationId xmlns:p14="http://schemas.microsoft.com/office/powerpoint/2010/main" val="1813525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AC19DB7-C01A-43D7-A190-6FF3834891DD}"/>
              </a:ext>
            </a:extLst>
          </p:cNvPr>
          <p:cNvSpPr/>
          <p:nvPr/>
        </p:nvSpPr>
        <p:spPr>
          <a:xfrm>
            <a:off x="0" y="6456784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8726F-621C-456E-A18A-83B414BCE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Operating System: Address Tranlation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814419-A132-4DC3-83ED-66CA1438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04418-8DA1-45F8-B114-AE28AC69F5A4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27C199-EB16-4856-92B3-AB91FBD4416F}"/>
              </a:ext>
            </a:extLst>
          </p:cNvPr>
          <p:cNvSpPr/>
          <p:nvPr/>
        </p:nvSpPr>
        <p:spPr>
          <a:xfrm>
            <a:off x="0" y="-74646"/>
            <a:ext cx="12192000" cy="401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70DDB-1EA2-4E25-97D0-15B451A93185}"/>
              </a:ext>
            </a:extLst>
          </p:cNvPr>
          <p:cNvSpPr txBox="1"/>
          <p:nvPr/>
        </p:nvSpPr>
        <p:spPr>
          <a:xfrm>
            <a:off x="279917" y="498809"/>
            <a:ext cx="75957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Address</a:t>
            </a:r>
            <a:r>
              <a:rPr lang="ko-KR" altLang="en-US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Translation</a:t>
            </a:r>
            <a:endParaRPr lang="ko-KR" altLang="en-US" sz="3600" b="1" dirty="0">
              <a:solidFill>
                <a:srgbClr val="0070C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F188017-4138-4126-8AEF-C6EEF1A404CF}"/>
              </a:ext>
            </a:extLst>
          </p:cNvPr>
          <p:cNvCxnSpPr>
            <a:cxnSpLocks/>
          </p:cNvCxnSpPr>
          <p:nvPr/>
        </p:nvCxnSpPr>
        <p:spPr>
          <a:xfrm>
            <a:off x="354563" y="131737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9EEF40-3D66-4A00-BEB5-289BA718FDBB}"/>
              </a:ext>
            </a:extLst>
          </p:cNvPr>
          <p:cNvCxnSpPr>
            <a:cxnSpLocks/>
          </p:cNvCxnSpPr>
          <p:nvPr/>
        </p:nvCxnSpPr>
        <p:spPr>
          <a:xfrm>
            <a:off x="354562" y="6107089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EB67E90-912E-4718-BDC1-3A72BC3AAE8B}"/>
              </a:ext>
            </a:extLst>
          </p:cNvPr>
          <p:cNvCxnSpPr>
            <a:cxnSpLocks/>
          </p:cNvCxnSpPr>
          <p:nvPr/>
        </p:nvCxnSpPr>
        <p:spPr>
          <a:xfrm>
            <a:off x="354562" y="1768358"/>
            <a:ext cx="11374017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35409D0-78E3-4A10-ACCD-8A9986930C0C}"/>
              </a:ext>
            </a:extLst>
          </p:cNvPr>
          <p:cNvSpPr txBox="1"/>
          <p:nvPr/>
        </p:nvSpPr>
        <p:spPr>
          <a:xfrm>
            <a:off x="4473156" y="2069291"/>
            <a:ext cx="4945626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고도 M" panose="02000503000000020004" pitchFamily="2" charset="-127"/>
                <a:ea typeface="고도 M" panose="02000503000000020004" pitchFamily="2" charset="-127"/>
              </a:rPr>
              <a:t>어셈블리 코드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128: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0x0(%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),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132: 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addl</a:t>
            </a:r>
            <a:r>
              <a:rPr lang="ko-KR" altLang="en-US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$0x03, %</a:t>
            </a:r>
            <a:r>
              <a:rPr lang="en-US" altLang="ko-KR" sz="2400" dirty="0" err="1">
                <a:solidFill>
                  <a:schemeClr val="bg1">
                    <a:lumMod val="7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b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135: 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movl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 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, 0x0(%</a:t>
            </a:r>
            <a:r>
              <a:rPr lang="en-US" altLang="ko-KR" sz="2400" dirty="0" err="1">
                <a:latin typeface="고도 M" panose="02000503000000020004" pitchFamily="2" charset="-127"/>
                <a:ea typeface="고도 M" panose="02000503000000020004" pitchFamily="2" charset="-127"/>
              </a:rPr>
              <a:t>ebx</a:t>
            </a:r>
            <a:r>
              <a:rPr lang="en-US" altLang="ko-KR" sz="2400" dirty="0">
                <a:latin typeface="고도 M" panose="02000503000000020004" pitchFamily="2" charset="-127"/>
                <a:ea typeface="고도 M" panose="02000503000000020004" pitchFamily="2" charset="-127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0E998-5477-490E-B8A1-0E0E471DB29D}"/>
              </a:ext>
            </a:extLst>
          </p:cNvPr>
          <p:cNvSpPr txBox="1"/>
          <p:nvPr/>
        </p:nvSpPr>
        <p:spPr>
          <a:xfrm>
            <a:off x="354560" y="1358203"/>
            <a:ext cx="105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고도 M" panose="02000503000000020004" pitchFamily="2" charset="-127"/>
                <a:ea typeface="고도 M" panose="02000503000000020004" pitchFamily="2" charset="-127"/>
              </a:rPr>
              <a:t>책 </a:t>
            </a:r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141p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FA630B-BF89-41D4-B50B-D02C08ED204C}"/>
              </a:ext>
            </a:extLst>
          </p:cNvPr>
          <p:cNvGrpSpPr/>
          <p:nvPr/>
        </p:nvGrpSpPr>
        <p:grpSpPr>
          <a:xfrm>
            <a:off x="354560" y="1876650"/>
            <a:ext cx="3210237" cy="4189615"/>
            <a:chOff x="8318089" y="1855407"/>
            <a:chExt cx="3210237" cy="418961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944DAC6-99A5-43D9-9879-3A1724DF0448}"/>
                </a:ext>
              </a:extLst>
            </p:cNvPr>
            <p:cNvSpPr/>
            <p:nvPr/>
          </p:nvSpPr>
          <p:spPr>
            <a:xfrm>
              <a:off x="9311149" y="2009542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Program Code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766A672-9E75-4C1C-BFA5-88C50523B318}"/>
                </a:ext>
              </a:extLst>
            </p:cNvPr>
            <p:cNvSpPr/>
            <p:nvPr/>
          </p:nvSpPr>
          <p:spPr>
            <a:xfrm>
              <a:off x="9311149" y="2801453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Heap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2DA0A8-0135-4051-9B1A-92DA8B6A17BE}"/>
                </a:ext>
              </a:extLst>
            </p:cNvPr>
            <p:cNvSpPr/>
            <p:nvPr/>
          </p:nvSpPr>
          <p:spPr>
            <a:xfrm>
              <a:off x="9311149" y="3592910"/>
              <a:ext cx="2143432" cy="1504004"/>
            </a:xfrm>
            <a:prstGeom prst="rect">
              <a:avLst/>
            </a:prstGeom>
            <a:pattFill prst="wd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(free)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CB26FF-2087-4AF9-9BA0-715500B0ADC1}"/>
                </a:ext>
              </a:extLst>
            </p:cNvPr>
            <p:cNvSpPr/>
            <p:nvPr/>
          </p:nvSpPr>
          <p:spPr>
            <a:xfrm>
              <a:off x="9311149" y="5096914"/>
              <a:ext cx="2143432" cy="79406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고도 M" panose="02000503000000020004" pitchFamily="2" charset="-127"/>
                  <a:ea typeface="고도 M" panose="02000503000000020004" pitchFamily="2" charset="-127"/>
                </a:rPr>
                <a:t>Stack</a:t>
              </a:r>
              <a:endParaRPr lang="ko-KR" altLang="en-US" dirty="0">
                <a:solidFill>
                  <a:schemeClr val="tx1"/>
                </a:solidFill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A35732-2010-4AD9-9970-A109A509FB07}"/>
                </a:ext>
              </a:extLst>
            </p:cNvPr>
            <p:cNvSpPr txBox="1"/>
            <p:nvPr/>
          </p:nvSpPr>
          <p:spPr>
            <a:xfrm>
              <a:off x="8318089" y="1855407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0KB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49649E-4D21-44F9-B69C-926951673547}"/>
                </a:ext>
              </a:extLst>
            </p:cNvPr>
            <p:cNvSpPr txBox="1"/>
            <p:nvPr/>
          </p:nvSpPr>
          <p:spPr>
            <a:xfrm>
              <a:off x="8318089" y="2230469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E31C9B-1B06-4FE2-A175-9E013484D5EB}"/>
                </a:ext>
              </a:extLst>
            </p:cNvPr>
            <p:cNvSpPr txBox="1"/>
            <p:nvPr/>
          </p:nvSpPr>
          <p:spPr>
            <a:xfrm>
              <a:off x="8318089" y="260370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2KB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DB6213-9784-4917-93A8-F6B0517E45D8}"/>
                </a:ext>
              </a:extLst>
            </p:cNvPr>
            <p:cNvSpPr txBox="1"/>
            <p:nvPr/>
          </p:nvSpPr>
          <p:spPr>
            <a:xfrm>
              <a:off x="8318089" y="3403231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3090AE-8ED3-4288-8E8F-F0E2AACF1A62}"/>
                </a:ext>
              </a:extLst>
            </p:cNvPr>
            <p:cNvSpPr txBox="1"/>
            <p:nvPr/>
          </p:nvSpPr>
          <p:spPr>
            <a:xfrm>
              <a:off x="8318089" y="491224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14KB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34C8CD-3630-4E35-A995-702CAB8A1ADB}"/>
                </a:ext>
              </a:extLst>
            </p:cNvPr>
            <p:cNvSpPr txBox="1"/>
            <p:nvPr/>
          </p:nvSpPr>
          <p:spPr>
            <a:xfrm>
              <a:off x="8318089" y="5675690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16KB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A4954A-2158-49BA-92E9-9AF849E9C843}"/>
                </a:ext>
              </a:extLst>
            </p:cNvPr>
            <p:cNvSpPr txBox="1"/>
            <p:nvPr/>
          </p:nvSpPr>
          <p:spPr>
            <a:xfrm>
              <a:off x="8318089" y="5313968"/>
              <a:ext cx="737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고도 M" panose="02000503000000020004" pitchFamily="2" charset="-127"/>
                  <a:ea typeface="고도 M" panose="02000503000000020004" pitchFamily="2" charset="-127"/>
                </a:rPr>
                <a:t>15KB</a:t>
              </a:r>
              <a:endParaRPr lang="ko-KR" altLang="en-US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56A4208-C422-49FC-8C6D-C59BDC17C3BC}"/>
                </a:ext>
              </a:extLst>
            </p:cNvPr>
            <p:cNvSpPr txBox="1"/>
            <p:nvPr/>
          </p:nvSpPr>
          <p:spPr>
            <a:xfrm>
              <a:off x="8785121" y="1972418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128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7F3E263-ED35-49B6-9ABF-928233822C50}"/>
                </a:ext>
              </a:extLst>
            </p:cNvPr>
            <p:cNvSpPr txBox="1"/>
            <p:nvPr/>
          </p:nvSpPr>
          <p:spPr>
            <a:xfrm>
              <a:off x="8785121" y="2083076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132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04A8252-BFD3-496E-B63F-DFBD98AFB679}"/>
                </a:ext>
              </a:extLst>
            </p:cNvPr>
            <p:cNvSpPr txBox="1"/>
            <p:nvPr/>
          </p:nvSpPr>
          <p:spPr>
            <a:xfrm>
              <a:off x="8785121" y="2194430"/>
              <a:ext cx="7374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135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A241FA-E056-4725-8D2D-41AA8ECC3D57}"/>
                </a:ext>
              </a:extLst>
            </p:cNvPr>
            <p:cNvSpPr txBox="1"/>
            <p:nvPr/>
          </p:nvSpPr>
          <p:spPr>
            <a:xfrm>
              <a:off x="9291485" y="1967528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CA668E-124F-41E5-9FAD-B378316F4D5D}"/>
                </a:ext>
              </a:extLst>
            </p:cNvPr>
            <p:cNvSpPr txBox="1"/>
            <p:nvPr/>
          </p:nvSpPr>
          <p:spPr>
            <a:xfrm>
              <a:off x="9291486" y="2078186"/>
              <a:ext cx="21434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addl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$0x03,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4DF85C-E77F-4821-BD83-99A973EFE136}"/>
                </a:ext>
              </a:extLst>
            </p:cNvPr>
            <p:cNvSpPr txBox="1"/>
            <p:nvPr/>
          </p:nvSpPr>
          <p:spPr>
            <a:xfrm>
              <a:off x="9281654" y="2189540"/>
              <a:ext cx="22466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movl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 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eax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, 0x0(%</a:t>
              </a:r>
              <a:r>
                <a:rPr lang="en-US" altLang="ko-KR" sz="800" dirty="0" err="1">
                  <a:latin typeface="고도 M" panose="02000503000000020004" pitchFamily="2" charset="-127"/>
                  <a:ea typeface="고도 M" panose="02000503000000020004" pitchFamily="2" charset="-127"/>
                </a:rPr>
                <a:t>ebx</a:t>
              </a:r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)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A07483-C965-45BB-AC25-095818D57819}"/>
                </a:ext>
              </a:extLst>
            </p:cNvPr>
            <p:cNvSpPr txBox="1"/>
            <p:nvPr/>
          </p:nvSpPr>
          <p:spPr>
            <a:xfrm>
              <a:off x="9281654" y="5355446"/>
              <a:ext cx="87580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latin typeface="고도 M" panose="02000503000000020004" pitchFamily="2" charset="-127"/>
                  <a:ea typeface="고도 M" panose="02000503000000020004" pitchFamily="2" charset="-127"/>
                </a:rPr>
                <a:t>3000</a:t>
              </a:r>
              <a:endParaRPr lang="ko-KR" altLang="en-US" sz="800" dirty="0">
                <a:latin typeface="고도 M" panose="02000503000000020004" pitchFamily="2" charset="-127"/>
                <a:ea typeface="고도 M" panose="02000503000000020004" pitchFamily="2" charset="-127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3E3B71CD-C533-4C7D-BFE6-AC2A7EB82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32026" y="4660490"/>
              <a:ext cx="0" cy="43642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5E2A2CE-5710-461D-AE7D-00A2410A9B0F}"/>
                </a:ext>
              </a:extLst>
            </p:cNvPr>
            <p:cNvCxnSpPr>
              <a:cxnSpLocks/>
            </p:cNvCxnSpPr>
            <p:nvPr/>
          </p:nvCxnSpPr>
          <p:spPr>
            <a:xfrm>
              <a:off x="10427110" y="3592910"/>
              <a:ext cx="0" cy="50636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B4EDDEB-4E49-40DC-B964-D6F29C8D8C7F}"/>
              </a:ext>
            </a:extLst>
          </p:cNvPr>
          <p:cNvSpPr/>
          <p:nvPr/>
        </p:nvSpPr>
        <p:spPr>
          <a:xfrm>
            <a:off x="994258" y="1968716"/>
            <a:ext cx="1778960" cy="488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061628-C630-413F-A42C-ADFFBF5FDAF8}"/>
              </a:ext>
            </a:extLst>
          </p:cNvPr>
          <p:cNvSpPr txBox="1"/>
          <p:nvPr/>
        </p:nvSpPr>
        <p:spPr>
          <a:xfrm>
            <a:off x="5105862" y="4714318"/>
            <a:ext cx="135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고도 M" panose="02000503000000020004" pitchFamily="2" charset="-127"/>
                <a:ea typeface="고도 M" panose="02000503000000020004" pitchFamily="2" charset="-127"/>
              </a:rPr>
              <a:t>X+3</a:t>
            </a:r>
            <a:endParaRPr lang="ko-KR" altLang="en-US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E3614-F1EE-4E24-BDD0-FD8F203BCD60}"/>
              </a:ext>
            </a:extLst>
          </p:cNvPr>
          <p:cNvSpPr/>
          <p:nvPr/>
        </p:nvSpPr>
        <p:spPr>
          <a:xfrm>
            <a:off x="4883720" y="4470385"/>
            <a:ext cx="1795564" cy="9300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9053519-8A3C-420E-8F67-A46698AFFFA7}"/>
              </a:ext>
            </a:extLst>
          </p:cNvPr>
          <p:cNvSpPr/>
          <p:nvPr/>
        </p:nvSpPr>
        <p:spPr>
          <a:xfrm>
            <a:off x="4883720" y="4010881"/>
            <a:ext cx="1795564" cy="4595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ysClr val="windowText" lastClr="000000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eax</a:t>
            </a:r>
            <a:endParaRPr lang="ko-KR" altLang="en-US" dirty="0">
              <a:solidFill>
                <a:sysClr val="windowText" lastClr="000000"/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681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5345</TotalTime>
  <Words>2082</Words>
  <Application>Microsoft Office PowerPoint</Application>
  <PresentationFormat>와이드스크린</PresentationFormat>
  <Paragraphs>724</Paragraphs>
  <Slides>35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0" baseType="lpstr">
      <vt:lpstr>Wingdings</vt:lpstr>
      <vt:lpstr>고도 M</vt:lpstr>
      <vt:lpstr>Arial</vt:lpstr>
      <vt:lpstr>맑은 고딕</vt:lpstr>
      <vt:lpstr>Office 테마</vt:lpstr>
      <vt:lpstr>Operating System Address Translation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Direct Execution</dc:title>
  <dc:creator>신 재하</dc:creator>
  <cp:lastModifiedBy>신 재하</cp:lastModifiedBy>
  <cp:revision>28</cp:revision>
  <dcterms:created xsi:type="dcterms:W3CDTF">2022-03-15T06:41:21Z</dcterms:created>
  <dcterms:modified xsi:type="dcterms:W3CDTF">2022-04-10T07:52:25Z</dcterms:modified>
</cp:coreProperties>
</file>